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89" r:id="rId3"/>
  </p:sldMasterIdLst>
  <p:notesMasterIdLst>
    <p:notesMasterId r:id="rId50"/>
  </p:notesMasterIdLst>
  <p:sldIdLst>
    <p:sldId id="256" r:id="rId4"/>
    <p:sldId id="272" r:id="rId5"/>
    <p:sldId id="273" r:id="rId6"/>
    <p:sldId id="314" r:id="rId7"/>
    <p:sldId id="315" r:id="rId8"/>
    <p:sldId id="316" r:id="rId9"/>
    <p:sldId id="274" r:id="rId10"/>
    <p:sldId id="317" r:id="rId11"/>
    <p:sldId id="318" r:id="rId12"/>
    <p:sldId id="319" r:id="rId13"/>
    <p:sldId id="275" r:id="rId14"/>
    <p:sldId id="302" r:id="rId15"/>
    <p:sldId id="320" r:id="rId16"/>
    <p:sldId id="278" r:id="rId17"/>
    <p:sldId id="321" r:id="rId18"/>
    <p:sldId id="322" r:id="rId19"/>
    <p:sldId id="323" r:id="rId20"/>
    <p:sldId id="324" r:id="rId21"/>
    <p:sldId id="325" r:id="rId22"/>
    <p:sldId id="326" r:id="rId23"/>
    <p:sldId id="327" r:id="rId24"/>
    <p:sldId id="328" r:id="rId25"/>
    <p:sldId id="329" r:id="rId26"/>
    <p:sldId id="331" r:id="rId27"/>
    <p:sldId id="332" r:id="rId28"/>
    <p:sldId id="339" r:id="rId29"/>
    <p:sldId id="333" r:id="rId30"/>
    <p:sldId id="340" r:id="rId31"/>
    <p:sldId id="334" r:id="rId32"/>
    <p:sldId id="341" r:id="rId33"/>
    <p:sldId id="335" r:id="rId34"/>
    <p:sldId id="342" r:id="rId35"/>
    <p:sldId id="336" r:id="rId36"/>
    <p:sldId id="343" r:id="rId37"/>
    <p:sldId id="337" r:id="rId38"/>
    <p:sldId id="344" r:id="rId39"/>
    <p:sldId id="338" r:id="rId40"/>
    <p:sldId id="345" r:id="rId41"/>
    <p:sldId id="346" r:id="rId42"/>
    <p:sldId id="347" r:id="rId43"/>
    <p:sldId id="348" r:id="rId44"/>
    <p:sldId id="355" r:id="rId45"/>
    <p:sldId id="352" r:id="rId46"/>
    <p:sldId id="353" r:id="rId47"/>
    <p:sldId id="354" r:id="rId48"/>
    <p:sldId id="286" r:id="rId49"/>
  </p:sldIdLst>
  <p:sldSz cx="9144000" cy="6858000" type="screen4x3"/>
  <p:notesSz cx="6858000" cy="9144000"/>
  <p:embeddedFontLst>
    <p:embeddedFont>
      <p:font typeface="Algerian" panose="04020705040A02060702" pitchFamily="82" charset="0"/>
      <p:regular r:id="rId51"/>
    </p:embeddedFont>
    <p:embeddedFont>
      <p:font typeface="Arial Black" panose="020B0A04020102020204" pitchFamily="34" charset="0"/>
      <p:bold r:id="rId52"/>
    </p:embeddedFon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
      <p:font typeface="Tahoma" panose="020B0604030504040204" pitchFamily="34" charset="0"/>
      <p:regular r:id="rId61"/>
      <p:bold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gMCRzQkSvwf8r4mmPFKZdRiMCR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1354"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2.xml"/><Relationship Id="rId61"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48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9522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8525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1746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0006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35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003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180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333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849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6129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492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3412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78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9427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0537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977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905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6948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3725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812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918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0745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320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2885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655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7229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89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378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576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2768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465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603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857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5248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4465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6458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4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62123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700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452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70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578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914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3300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1.jp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33332" y="102559"/>
            <a:ext cx="1187051" cy="411359"/>
          </a:xfrm>
          <a:prstGeom prst="rect">
            <a:avLst/>
          </a:prstGeom>
          <a:noFill/>
          <a:ln>
            <a:noFill/>
          </a:ln>
        </p:spPr>
      </p:pic>
      <p:sp>
        <p:nvSpPr>
          <p:cNvPr id="2" name="object 2">
            <a:extLst>
              <a:ext uri="{FF2B5EF4-FFF2-40B4-BE49-F238E27FC236}">
                <a16:creationId xmlns:a16="http://schemas.microsoft.com/office/drawing/2014/main" id="{658769B9-305F-2596-3139-CD8A1042D1E0}"/>
              </a:ext>
            </a:extLst>
          </p:cNvPr>
          <p:cNvSpPr txBox="1">
            <a:spLocks/>
          </p:cNvSpPr>
          <p:nvPr/>
        </p:nvSpPr>
        <p:spPr>
          <a:xfrm>
            <a:off x="1629727" y="513918"/>
            <a:ext cx="6114681" cy="666115"/>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US" sz="4200" spc="160" dirty="0">
                <a:solidFill>
                  <a:srgbClr val="C00000"/>
                </a:solidFill>
                <a:latin typeface="Algerian" panose="04020705040A02060702" pitchFamily="82" charset="0"/>
              </a:rPr>
              <a:t>Capstone</a:t>
            </a:r>
            <a:r>
              <a:rPr lang="en-US" sz="4200" spc="-85" dirty="0">
                <a:solidFill>
                  <a:srgbClr val="C00000"/>
                </a:solidFill>
                <a:latin typeface="Algerian" panose="04020705040A02060702" pitchFamily="82" charset="0"/>
              </a:rPr>
              <a:t> </a:t>
            </a:r>
            <a:r>
              <a:rPr lang="en-US" sz="4200" spc="100" dirty="0">
                <a:solidFill>
                  <a:srgbClr val="C00000"/>
                </a:solidFill>
                <a:latin typeface="Algerian" panose="04020705040A02060702" pitchFamily="82" charset="0"/>
              </a:rPr>
              <a:t>Project</a:t>
            </a:r>
            <a:r>
              <a:rPr lang="en-US" sz="4200" spc="-45" dirty="0">
                <a:solidFill>
                  <a:srgbClr val="C00000"/>
                </a:solidFill>
                <a:latin typeface="Algerian" panose="04020705040A02060702" pitchFamily="82" charset="0"/>
              </a:rPr>
              <a:t> </a:t>
            </a:r>
            <a:r>
              <a:rPr lang="en-US" sz="4200" spc="-190" dirty="0">
                <a:solidFill>
                  <a:srgbClr val="C00000"/>
                </a:solidFill>
                <a:latin typeface="Algerian" panose="04020705040A02060702" pitchFamily="82" charset="0"/>
              </a:rPr>
              <a:t>-</a:t>
            </a:r>
            <a:r>
              <a:rPr lang="en-US" sz="4200" spc="-60" dirty="0">
                <a:solidFill>
                  <a:srgbClr val="C00000"/>
                </a:solidFill>
                <a:latin typeface="Algerian" panose="04020705040A02060702" pitchFamily="82" charset="0"/>
              </a:rPr>
              <a:t> </a:t>
            </a:r>
            <a:r>
              <a:rPr lang="en-US" sz="4200" spc="-655" dirty="0">
                <a:solidFill>
                  <a:srgbClr val="C00000"/>
                </a:solidFill>
                <a:latin typeface="Algerian" panose="04020705040A02060702" pitchFamily="82" charset="0"/>
              </a:rPr>
              <a:t>2</a:t>
            </a:r>
            <a:endParaRPr lang="en-US" sz="4200" dirty="0">
              <a:solidFill>
                <a:srgbClr val="C00000"/>
              </a:solidFill>
              <a:latin typeface="Algerian" panose="04020705040A02060702" pitchFamily="82" charset="0"/>
            </a:endParaRPr>
          </a:p>
        </p:txBody>
      </p:sp>
      <p:sp>
        <p:nvSpPr>
          <p:cNvPr id="3" name="object 3">
            <a:extLst>
              <a:ext uri="{FF2B5EF4-FFF2-40B4-BE49-F238E27FC236}">
                <a16:creationId xmlns:a16="http://schemas.microsoft.com/office/drawing/2014/main" id="{5CF5B269-4E36-E657-E419-3B8A5E659E1C}"/>
              </a:ext>
            </a:extLst>
          </p:cNvPr>
          <p:cNvSpPr txBox="1">
            <a:spLocks/>
          </p:cNvSpPr>
          <p:nvPr/>
        </p:nvSpPr>
        <p:spPr>
          <a:xfrm>
            <a:off x="446328" y="1489405"/>
            <a:ext cx="8251342" cy="1244571"/>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35" algn="ctr">
              <a:spcBef>
                <a:spcPts val="105"/>
              </a:spcBef>
            </a:pPr>
            <a:r>
              <a:rPr lang="en-US" sz="4000" spc="135" dirty="0">
                <a:latin typeface="Algerian" panose="04020705040A02060702" pitchFamily="82" charset="0"/>
              </a:rPr>
              <a:t>Team</a:t>
            </a:r>
            <a:r>
              <a:rPr lang="en-US" sz="4000" spc="-65" dirty="0">
                <a:latin typeface="Algerian" panose="04020705040A02060702" pitchFamily="82" charset="0"/>
              </a:rPr>
              <a:t> </a:t>
            </a:r>
            <a:r>
              <a:rPr lang="en-US" sz="4000" spc="-155" dirty="0">
                <a:latin typeface="Algerian" panose="04020705040A02060702" pitchFamily="82" charset="0"/>
              </a:rPr>
              <a:t>5</a:t>
            </a:r>
            <a:r>
              <a:rPr lang="en-US" sz="4000" spc="-60" dirty="0">
                <a:latin typeface="Algerian" panose="04020705040A02060702" pitchFamily="82" charset="0"/>
              </a:rPr>
              <a:t> </a:t>
            </a:r>
            <a:r>
              <a:rPr lang="en-US" sz="4000" spc="-355" dirty="0">
                <a:latin typeface="Algerian" panose="04020705040A02060702" pitchFamily="82" charset="0"/>
              </a:rPr>
              <a:t>:</a:t>
            </a:r>
          </a:p>
          <a:p>
            <a:pPr algn="ctr"/>
            <a:r>
              <a:rPr lang="en-US" sz="4000" spc="235" dirty="0">
                <a:latin typeface="Algerian" panose="04020705040A02060702" pitchFamily="82" charset="0"/>
              </a:rPr>
              <a:t>Cars24 revenue prediction</a:t>
            </a:r>
            <a:endParaRPr lang="en-US" sz="4000" spc="80" dirty="0">
              <a:latin typeface="Algerian" panose="04020705040A02060702" pitchFamily="82" charset="0"/>
            </a:endParaRPr>
          </a:p>
        </p:txBody>
      </p:sp>
      <p:sp>
        <p:nvSpPr>
          <p:cNvPr id="4" name="object 4">
            <a:extLst>
              <a:ext uri="{FF2B5EF4-FFF2-40B4-BE49-F238E27FC236}">
                <a16:creationId xmlns:a16="http://schemas.microsoft.com/office/drawing/2014/main" id="{C285CF28-5A97-BD6A-E738-1E7FA0AAFE43}"/>
              </a:ext>
            </a:extLst>
          </p:cNvPr>
          <p:cNvSpPr txBox="1"/>
          <p:nvPr/>
        </p:nvSpPr>
        <p:spPr>
          <a:xfrm>
            <a:off x="-432305" y="3475578"/>
            <a:ext cx="5190917" cy="2653227"/>
          </a:xfrm>
          <a:prstGeom prst="rect">
            <a:avLst/>
          </a:prstGeom>
        </p:spPr>
        <p:txBody>
          <a:bodyPr vert="horz" wrap="square" lIns="0" tIns="12700" rIns="0" bIns="0" rtlCol="0">
            <a:spAutoFit/>
          </a:bodyPr>
          <a:lstStyle/>
          <a:p>
            <a:pPr algn="ctr">
              <a:lnSpc>
                <a:spcPct val="100000"/>
              </a:lnSpc>
              <a:spcBef>
                <a:spcPts val="100"/>
              </a:spcBef>
            </a:pPr>
            <a:r>
              <a:rPr sz="2800" b="1" spc="75" dirty="0">
                <a:solidFill>
                  <a:srgbClr val="00B050"/>
                </a:solidFill>
                <a:uFill>
                  <a:solidFill>
                    <a:srgbClr val="124F5C"/>
                  </a:solidFill>
                </a:uFill>
                <a:latin typeface="Algerian" panose="04020705040A02060702" pitchFamily="82" charset="0"/>
                <a:cs typeface="Tahoma"/>
              </a:rPr>
              <a:t>Team</a:t>
            </a:r>
            <a:r>
              <a:rPr sz="2800" b="1" spc="-60" dirty="0">
                <a:solidFill>
                  <a:srgbClr val="00B050"/>
                </a:solidFill>
                <a:uFill>
                  <a:solidFill>
                    <a:srgbClr val="124F5C"/>
                  </a:solidFill>
                </a:uFill>
                <a:latin typeface="Algerian" panose="04020705040A02060702" pitchFamily="82" charset="0"/>
                <a:cs typeface="Tahoma"/>
              </a:rPr>
              <a:t> </a:t>
            </a:r>
            <a:r>
              <a:rPr sz="2800" b="1" spc="80" dirty="0">
                <a:solidFill>
                  <a:srgbClr val="00B050"/>
                </a:solidFill>
                <a:uFill>
                  <a:solidFill>
                    <a:srgbClr val="124F5C"/>
                  </a:solidFill>
                </a:uFill>
                <a:latin typeface="Algerian" panose="04020705040A02060702" pitchFamily="82" charset="0"/>
                <a:cs typeface="Tahoma"/>
              </a:rPr>
              <a:t>Members</a:t>
            </a:r>
            <a:endParaRPr lang="en-US" sz="2800" b="1" spc="80" dirty="0">
              <a:solidFill>
                <a:srgbClr val="00B050"/>
              </a:solidFill>
              <a:uFill>
                <a:solidFill>
                  <a:srgbClr val="124F5C"/>
                </a:solidFill>
              </a:uFill>
              <a:latin typeface="Algerian" panose="04020705040A02060702" pitchFamily="82" charset="0"/>
              <a:cs typeface="Tahoma"/>
            </a:endParaRPr>
          </a:p>
          <a:p>
            <a:pPr algn="ctr">
              <a:lnSpc>
                <a:spcPct val="100000"/>
              </a:lnSpc>
              <a:spcBef>
                <a:spcPts val="100"/>
              </a:spcBef>
            </a:pPr>
            <a:endParaRPr lang="en-US" sz="1800" b="1" u="sng" spc="80" dirty="0">
              <a:solidFill>
                <a:schemeClr val="tx1"/>
              </a:solidFill>
              <a:uFill>
                <a:solidFill>
                  <a:srgbClr val="124F5C"/>
                </a:solidFill>
              </a:uFill>
              <a:latin typeface="Arial Black" panose="020B0A04020102020204" pitchFamily="34" charset="0"/>
              <a:cs typeface="Tahoma"/>
            </a:endParaRP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RATAN YADAV</a:t>
            </a: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RITESH KHATUA</a:t>
            </a: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AKSHAY VITHAL YADAV</a:t>
            </a: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RAMADEVI BELLAMKONDA</a:t>
            </a: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MANISH SUNIL DANGE</a:t>
            </a:r>
          </a:p>
          <a:p>
            <a:pPr marL="289560" marR="283845" indent="13335" algn="ctr">
              <a:lnSpc>
                <a:spcPct val="98600"/>
              </a:lnSpc>
              <a:spcBef>
                <a:spcPts val="5"/>
              </a:spcBef>
            </a:pPr>
            <a:r>
              <a:rPr lang="en-US" sz="1800" b="1" spc="-85" dirty="0">
                <a:solidFill>
                  <a:schemeClr val="tx1"/>
                </a:solidFill>
                <a:latin typeface="Verdana" panose="020B0604030504040204" pitchFamily="34" charset="0"/>
                <a:ea typeface="Verdana" panose="020B0604030504040204" pitchFamily="34" charset="0"/>
                <a:cs typeface="Verdana"/>
              </a:rPr>
              <a:t>RASHMI R B</a:t>
            </a:r>
            <a:endParaRPr lang="en-US" sz="1800" b="1" spc="-85" dirty="0">
              <a:solidFill>
                <a:srgbClr val="124F5C"/>
              </a:solidFill>
              <a:latin typeface="Arial Black" panose="020B0A04020102020204" pitchFamily="34" charset="0"/>
              <a:cs typeface="Verdana"/>
            </a:endParaRPr>
          </a:p>
          <a:p>
            <a:pPr marL="289560" marR="283845" indent="13335" algn="ctr">
              <a:lnSpc>
                <a:spcPct val="98600"/>
              </a:lnSpc>
              <a:spcBef>
                <a:spcPts val="5"/>
              </a:spcBef>
            </a:pPr>
            <a:endParaRPr sz="1800" dirty="0">
              <a:latin typeface="Arial Black" panose="020B0A04020102020204" pitchFamily="34" charset="0"/>
              <a:cs typeface="Verdana"/>
            </a:endParaRPr>
          </a:p>
        </p:txBody>
      </p:sp>
      <p:sp>
        <p:nvSpPr>
          <p:cNvPr id="5" name="object 4">
            <a:extLst>
              <a:ext uri="{FF2B5EF4-FFF2-40B4-BE49-F238E27FC236}">
                <a16:creationId xmlns:a16="http://schemas.microsoft.com/office/drawing/2014/main" id="{B914AFFD-701A-1AE8-E76C-50125C07C3DB}"/>
              </a:ext>
            </a:extLst>
          </p:cNvPr>
          <p:cNvSpPr txBox="1"/>
          <p:nvPr/>
        </p:nvSpPr>
        <p:spPr>
          <a:xfrm>
            <a:off x="5083612" y="4071702"/>
            <a:ext cx="4659861" cy="1296893"/>
          </a:xfrm>
          <a:prstGeom prst="rect">
            <a:avLst/>
          </a:prstGeom>
        </p:spPr>
        <p:txBody>
          <a:bodyPr vert="horz" wrap="square" lIns="0" tIns="12700" rIns="0" bIns="0" rtlCol="0">
            <a:spAutoFit/>
          </a:bodyPr>
          <a:lstStyle/>
          <a:p>
            <a:pPr algn="ctr">
              <a:lnSpc>
                <a:spcPct val="100000"/>
              </a:lnSpc>
              <a:spcBef>
                <a:spcPts val="100"/>
              </a:spcBef>
            </a:pPr>
            <a:r>
              <a:rPr lang="en-US" sz="2800" b="1" spc="75" dirty="0">
                <a:solidFill>
                  <a:srgbClr val="00B050"/>
                </a:solidFill>
                <a:uFill>
                  <a:solidFill>
                    <a:srgbClr val="124F5C"/>
                  </a:solidFill>
                </a:uFill>
                <a:latin typeface="Algerian" panose="04020705040A02060702" pitchFamily="82" charset="0"/>
                <a:cs typeface="Tahoma"/>
              </a:rPr>
              <a:t>MENTORS</a:t>
            </a:r>
            <a:endParaRPr lang="en-US" sz="2800" b="1" spc="80" dirty="0">
              <a:solidFill>
                <a:srgbClr val="00B050"/>
              </a:solidFill>
              <a:uFill>
                <a:solidFill>
                  <a:srgbClr val="124F5C"/>
                </a:solidFill>
              </a:uFill>
              <a:latin typeface="Algerian" panose="04020705040A02060702" pitchFamily="82" charset="0"/>
              <a:cs typeface="Tahoma"/>
            </a:endParaRPr>
          </a:p>
          <a:p>
            <a:pPr marL="289560" marR="283845" indent="13335" algn="ctr">
              <a:lnSpc>
                <a:spcPct val="98600"/>
              </a:lnSpc>
              <a:spcBef>
                <a:spcPts val="5"/>
              </a:spcBef>
            </a:pPr>
            <a:endParaRPr lang="en-US" sz="2000" b="1" u="sng" spc="80" dirty="0">
              <a:solidFill>
                <a:srgbClr val="124F5C"/>
              </a:solidFill>
              <a:uFill>
                <a:solidFill>
                  <a:srgbClr val="124F5C"/>
                </a:solidFill>
              </a:uFill>
              <a:latin typeface="Tahoma"/>
              <a:cs typeface="Tahoma"/>
            </a:endParaRPr>
          </a:p>
          <a:p>
            <a:pPr marL="289560" marR="283845" indent="13335" algn="ctr">
              <a:lnSpc>
                <a:spcPct val="98600"/>
              </a:lnSpc>
              <a:spcBef>
                <a:spcPts val="5"/>
              </a:spcBef>
            </a:pPr>
            <a:r>
              <a:rPr lang="en-US" sz="1800" b="1" dirty="0">
                <a:latin typeface="Verdana"/>
                <a:cs typeface="Verdana"/>
              </a:rPr>
              <a:t>MR. RAJASHEKAR SIR</a:t>
            </a:r>
          </a:p>
          <a:p>
            <a:pPr marL="289560" marR="283845" indent="13335" algn="ctr">
              <a:lnSpc>
                <a:spcPct val="98600"/>
              </a:lnSpc>
              <a:spcBef>
                <a:spcPts val="5"/>
              </a:spcBef>
            </a:pPr>
            <a:r>
              <a:rPr lang="en-US" sz="1800" b="1" dirty="0">
                <a:latin typeface="Verdana"/>
                <a:cs typeface="Verdana"/>
              </a:rPr>
              <a:t>MISS PALLAVI MA’AM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18" y="102559"/>
            <a:ext cx="1187051" cy="411359"/>
          </a:xfrm>
          <a:prstGeom prst="rect">
            <a:avLst/>
          </a:prstGeom>
          <a:noFill/>
          <a:ln>
            <a:noFill/>
          </a:ln>
        </p:spPr>
      </p:pic>
      <p:sp>
        <p:nvSpPr>
          <p:cNvPr id="17" name="object 2">
            <a:extLst>
              <a:ext uri="{FF2B5EF4-FFF2-40B4-BE49-F238E27FC236}">
                <a16:creationId xmlns:a16="http://schemas.microsoft.com/office/drawing/2014/main" id="{1DCBB56B-9E0F-7615-1F57-DB554FEBAB9A}"/>
              </a:ext>
            </a:extLst>
          </p:cNvPr>
          <p:cNvSpPr txBox="1">
            <a:spLocks/>
          </p:cNvSpPr>
          <p:nvPr/>
        </p:nvSpPr>
        <p:spPr>
          <a:xfrm>
            <a:off x="42286" y="266407"/>
            <a:ext cx="9611085" cy="1118896"/>
          </a:xfrm>
          <a:prstGeom prst="rect">
            <a:avLst/>
          </a:prstGeom>
        </p:spPr>
        <p:txBody>
          <a:bodyPr vert="horz" wrap="square" lIns="0" tIns="13017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25"/>
              </a:spcBef>
            </a:pPr>
            <a:r>
              <a:rPr lang="en-US" sz="4000" spc="80" dirty="0">
                <a:solidFill>
                  <a:srgbClr val="C00000"/>
                </a:solidFill>
                <a:latin typeface="Algerian" panose="04020705040A02060702" pitchFamily="82" charset="0"/>
                <a:ea typeface="Verdana" panose="020B0604030504040204" pitchFamily="34" charset="0"/>
              </a:rPr>
              <a:t>Data</a:t>
            </a:r>
            <a:r>
              <a:rPr lang="en-US" sz="4000" spc="-60" dirty="0">
                <a:solidFill>
                  <a:srgbClr val="C00000"/>
                </a:solidFill>
                <a:latin typeface="Algerian" panose="04020705040A02060702" pitchFamily="82" charset="0"/>
                <a:ea typeface="Verdana" panose="020B0604030504040204" pitchFamily="34" charset="0"/>
              </a:rPr>
              <a:t> </a:t>
            </a:r>
            <a:r>
              <a:rPr lang="en-US" sz="4000" spc="105" dirty="0">
                <a:solidFill>
                  <a:srgbClr val="C00000"/>
                </a:solidFill>
                <a:latin typeface="Algerian" panose="04020705040A02060702" pitchFamily="82" charset="0"/>
                <a:ea typeface="Verdana" panose="020B0604030504040204" pitchFamily="34" charset="0"/>
              </a:rPr>
              <a:t>Summary</a:t>
            </a:r>
            <a:endParaRPr lang="en-US" sz="4000" dirty="0">
              <a:solidFill>
                <a:srgbClr val="C00000"/>
              </a:solidFill>
              <a:latin typeface="Algerian" panose="04020705040A02060702" pitchFamily="82" charset="0"/>
              <a:ea typeface="Verdana" panose="020B0604030504040204" pitchFamily="34" charset="0"/>
            </a:endParaRPr>
          </a:p>
          <a:p>
            <a:pPr marL="12700">
              <a:spcBef>
                <a:spcPts val="470"/>
              </a:spcBef>
            </a:pPr>
            <a:r>
              <a:rPr lang="en-US" sz="2000" spc="5" dirty="0">
                <a:solidFill>
                  <a:srgbClr val="124F5C"/>
                </a:solidFill>
                <a:latin typeface="Verdana"/>
                <a:cs typeface="Verdana"/>
              </a:rPr>
              <a:t>     After Data-preprocessing we got cars24_final dataset.</a:t>
            </a:r>
            <a:endParaRPr lang="en-US" sz="2000" dirty="0">
              <a:latin typeface="Verdana"/>
              <a:cs typeface="Verdana"/>
            </a:endParaRPr>
          </a:p>
        </p:txBody>
      </p:sp>
      <p:sp>
        <p:nvSpPr>
          <p:cNvPr id="18" name="object 3">
            <a:extLst>
              <a:ext uri="{FF2B5EF4-FFF2-40B4-BE49-F238E27FC236}">
                <a16:creationId xmlns:a16="http://schemas.microsoft.com/office/drawing/2014/main" id="{F779E385-0A9B-88DB-33FF-B9FED1BDA80E}"/>
              </a:ext>
            </a:extLst>
          </p:cNvPr>
          <p:cNvSpPr txBox="1"/>
          <p:nvPr/>
        </p:nvSpPr>
        <p:spPr>
          <a:xfrm>
            <a:off x="607099" y="1449701"/>
            <a:ext cx="3115816" cy="2083904"/>
          </a:xfrm>
          <a:prstGeom prst="rect">
            <a:avLst/>
          </a:prstGeom>
        </p:spPr>
        <p:txBody>
          <a:bodyPr vert="horz" wrap="square" lIns="0" tIns="44450" rIns="0" bIns="0" rtlCol="0">
            <a:spAutoFit/>
          </a:bodyPr>
          <a:lstStyle/>
          <a:p>
            <a:pPr marL="12700">
              <a:lnSpc>
                <a:spcPct val="100000"/>
              </a:lnSpc>
              <a:spcBef>
                <a:spcPts val="350"/>
              </a:spcBef>
            </a:pPr>
            <a:r>
              <a:rPr lang="en-US" sz="2000" spc="-30" dirty="0">
                <a:solidFill>
                  <a:srgbClr val="C00000"/>
                </a:solidFill>
                <a:latin typeface="Algerian" panose="04020705040A02060702" pitchFamily="82" charset="0"/>
                <a:cs typeface="Verdana"/>
              </a:rPr>
              <a:t>Cars24_final dataset:</a:t>
            </a:r>
            <a:endParaRPr sz="2000" dirty="0">
              <a:solidFill>
                <a:srgbClr val="C00000"/>
              </a:solidFill>
              <a:latin typeface="Algerian" panose="04020705040A02060702" pitchFamily="82" charset="0"/>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City </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Year </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Company</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Model</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Variant</a:t>
            </a:r>
            <a:endParaRPr sz="2000" dirty="0">
              <a:latin typeface="Verdana"/>
              <a:cs typeface="Verdana"/>
            </a:endParaRPr>
          </a:p>
        </p:txBody>
      </p:sp>
      <p:sp>
        <p:nvSpPr>
          <p:cNvPr id="2" name="object 3">
            <a:extLst>
              <a:ext uri="{FF2B5EF4-FFF2-40B4-BE49-F238E27FC236}">
                <a16:creationId xmlns:a16="http://schemas.microsoft.com/office/drawing/2014/main" id="{39534174-0B33-192F-A800-2210E3D7DD00}"/>
              </a:ext>
            </a:extLst>
          </p:cNvPr>
          <p:cNvSpPr txBox="1"/>
          <p:nvPr/>
        </p:nvSpPr>
        <p:spPr>
          <a:xfrm>
            <a:off x="4062535" y="1755935"/>
            <a:ext cx="3461049" cy="1737655"/>
          </a:xfrm>
          <a:prstGeom prst="rect">
            <a:avLst/>
          </a:prstGeom>
        </p:spPr>
        <p:txBody>
          <a:bodyPr vert="horz" wrap="square" lIns="0" tIns="44450" rIns="0" bIns="0" rtlCol="0">
            <a:spAutoFit/>
          </a:bodyPr>
          <a:lstStyle/>
          <a:p>
            <a:pPr marL="12700">
              <a:lnSpc>
                <a:spcPct val="100000"/>
              </a:lnSpc>
              <a:spcBef>
                <a:spcPts val="350"/>
              </a:spcBef>
            </a:pPr>
            <a:endParaRPr sz="2000" dirty="0">
              <a:latin typeface="Verdana"/>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KM_Driven</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No._Of_Owners</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Fuel_Type</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Discount</a:t>
            </a:r>
          </a:p>
        </p:txBody>
      </p:sp>
      <p:sp>
        <p:nvSpPr>
          <p:cNvPr id="3" name="object 3">
            <a:extLst>
              <a:ext uri="{FF2B5EF4-FFF2-40B4-BE49-F238E27FC236}">
                <a16:creationId xmlns:a16="http://schemas.microsoft.com/office/drawing/2014/main" id="{A5BD6865-924F-E571-7F16-79C19A92954F}"/>
              </a:ext>
            </a:extLst>
          </p:cNvPr>
          <p:cNvSpPr txBox="1"/>
          <p:nvPr/>
        </p:nvSpPr>
        <p:spPr>
          <a:xfrm>
            <a:off x="607099" y="3710993"/>
            <a:ext cx="8648868" cy="2637902"/>
          </a:xfrm>
          <a:prstGeom prst="rect">
            <a:avLst/>
          </a:prstGeom>
        </p:spPr>
        <p:txBody>
          <a:bodyPr vert="horz" wrap="square" lIns="0" tIns="44450" rIns="0" bIns="0" rtlCol="0">
            <a:spAutoFit/>
          </a:bodyPr>
          <a:lstStyle/>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Calculated Score: </a:t>
            </a:r>
            <a:r>
              <a:rPr lang="en-US" b="1" spc="15" dirty="0">
                <a:solidFill>
                  <a:schemeClr val="accent5">
                    <a:lumMod val="75000"/>
                  </a:schemeClr>
                </a:solidFill>
                <a:latin typeface="Verdana" panose="020B0604030504040204" pitchFamily="34" charset="0"/>
                <a:ea typeface="Verdana" panose="020B0604030504040204" pitchFamily="34" charset="0"/>
                <a:cs typeface="Verdana"/>
              </a:rPr>
              <a:t>A</a:t>
            </a:r>
            <a:r>
              <a:rPr lang="en-US" b="1" i="0" dirty="0">
                <a:solidFill>
                  <a:schemeClr val="accent5">
                    <a:lumMod val="75000"/>
                  </a:schemeClr>
                </a:solidFill>
                <a:effectLst/>
                <a:latin typeface="Verdana" panose="020B0604030504040204" pitchFamily="34" charset="0"/>
                <a:ea typeface="Verdana" panose="020B0604030504040204" pitchFamily="34" charset="0"/>
              </a:rPr>
              <a:t>n approximate refurbishment cost based on the prices </a:t>
            </a:r>
          </a:p>
          <a:p>
            <a:pPr marL="59055">
              <a:lnSpc>
                <a:spcPct val="100000"/>
              </a:lnSpc>
              <a:spcBef>
                <a:spcPts val="250"/>
              </a:spcBef>
              <a:tabLst>
                <a:tab pos="376555" algn="l"/>
                <a:tab pos="377190" algn="l"/>
              </a:tabLst>
            </a:pPr>
            <a:r>
              <a:rPr lang="en-US" b="1" i="0" dirty="0">
                <a:solidFill>
                  <a:schemeClr val="accent5">
                    <a:lumMod val="75000"/>
                  </a:schemeClr>
                </a:solidFill>
                <a:effectLst/>
                <a:latin typeface="Verdana" panose="020B0604030504040204" pitchFamily="34" charset="0"/>
                <a:ea typeface="Verdana" panose="020B0604030504040204" pitchFamily="34" charset="0"/>
              </a:rPr>
              <a:t>					of spare parts and labor costs associated is calculated</a:t>
            </a:r>
            <a:endParaRPr lang="en-US" b="1" spc="15"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Ex_Showroom_Price: </a:t>
            </a:r>
            <a:r>
              <a:rPr lang="en-US" b="1" i="0" dirty="0">
                <a:solidFill>
                  <a:schemeClr val="accent5">
                    <a:lumMod val="75000"/>
                  </a:schemeClr>
                </a:solidFill>
                <a:effectLst/>
                <a:latin typeface="Verdana" panose="020B0604030504040204" pitchFamily="34" charset="0"/>
                <a:ea typeface="Verdana" panose="020B0604030504040204" pitchFamily="34" charset="0"/>
              </a:rPr>
              <a:t>It consists of all charges including manufacturing, 				 transport, dealer’s margin, pre-delivery inspection (PDI) 				costs and the GST levied on the car</a:t>
            </a:r>
            <a:endParaRPr lang="en-US" b="1" spc="15"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On_Road Price: </a:t>
            </a:r>
            <a:r>
              <a:rPr lang="en-US" b="1" i="0" dirty="0">
                <a:solidFill>
                  <a:schemeClr val="accent5">
                    <a:lumMod val="75000"/>
                  </a:schemeClr>
                </a:solidFill>
                <a:effectLst/>
                <a:latin typeface="Verdana" panose="020B0604030504040204" pitchFamily="34" charset="0"/>
                <a:ea typeface="Verdana" panose="020B0604030504040204" pitchFamily="34" charset="0"/>
              </a:rPr>
              <a:t>Ex-showroom price + RTO road tax + Insurance + Fastag &amp; 				Number plate</a:t>
            </a:r>
            <a:endParaRPr lang="en-US" b="1"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Original_Price: </a:t>
            </a:r>
            <a:r>
              <a:rPr lang="en-US" b="1" dirty="0">
                <a:solidFill>
                  <a:schemeClr val="accent5">
                    <a:lumMod val="75000"/>
                  </a:schemeClr>
                </a:solidFill>
                <a:latin typeface="Verdana"/>
                <a:cs typeface="Verdana"/>
              </a:rPr>
              <a:t>The price that you see of your car on CARS24 Website.</a:t>
            </a:r>
            <a:endParaRPr lang="en-US" dirty="0">
              <a:solidFill>
                <a:schemeClr val="accent5">
                  <a:lumMod val="75000"/>
                </a:schemeClr>
              </a:solidFill>
              <a:latin typeface="Verdana"/>
              <a:cs typeface="Verdana"/>
            </a:endParaRPr>
          </a:p>
          <a:p>
            <a:pPr marL="59055" lvl="1">
              <a:spcBef>
                <a:spcPts val="250"/>
              </a:spcBef>
              <a:tabLst>
                <a:tab pos="376555" algn="l"/>
                <a:tab pos="377190" algn="l"/>
              </a:tabLst>
            </a:pPr>
            <a:r>
              <a:rPr lang="en-US" sz="2000" spc="-15" dirty="0">
                <a:solidFill>
                  <a:schemeClr val="accent5">
                    <a:lumMod val="75000"/>
                  </a:schemeClr>
                </a:solidFill>
                <a:latin typeface="Verdana"/>
                <a:cs typeface="Verdana"/>
              </a:rPr>
              <a:t>							</a:t>
            </a:r>
            <a:r>
              <a:rPr sz="2000" spc="-15" dirty="0">
                <a:solidFill>
                  <a:srgbClr val="C00000"/>
                </a:solidFill>
                <a:latin typeface="Verdana"/>
                <a:cs typeface="Verdana"/>
              </a:rPr>
              <a:t>S</a:t>
            </a:r>
            <a:r>
              <a:rPr sz="2000" spc="-25" dirty="0">
                <a:solidFill>
                  <a:srgbClr val="C00000"/>
                </a:solidFill>
                <a:latin typeface="Verdana"/>
                <a:cs typeface="Verdana"/>
              </a:rPr>
              <a:t>h</a:t>
            </a:r>
            <a:r>
              <a:rPr sz="2000" spc="30" dirty="0">
                <a:solidFill>
                  <a:srgbClr val="C00000"/>
                </a:solidFill>
                <a:latin typeface="Verdana"/>
                <a:cs typeface="Verdana"/>
              </a:rPr>
              <a:t>a</a:t>
            </a:r>
            <a:r>
              <a:rPr sz="2000" spc="25" dirty="0">
                <a:solidFill>
                  <a:srgbClr val="C00000"/>
                </a:solidFill>
                <a:latin typeface="Verdana"/>
                <a:cs typeface="Verdana"/>
              </a:rPr>
              <a:t>p</a:t>
            </a:r>
            <a:r>
              <a:rPr sz="2000" spc="15" dirty="0">
                <a:solidFill>
                  <a:srgbClr val="C00000"/>
                </a:solidFill>
                <a:latin typeface="Verdana"/>
                <a:cs typeface="Verdana"/>
              </a:rPr>
              <a:t>e</a:t>
            </a:r>
            <a:r>
              <a:rPr sz="2000" spc="-130" dirty="0">
                <a:solidFill>
                  <a:srgbClr val="C00000"/>
                </a:solidFill>
                <a:latin typeface="Verdana"/>
                <a:cs typeface="Verdana"/>
              </a:rPr>
              <a:t> </a:t>
            </a:r>
            <a:r>
              <a:rPr sz="2000" spc="20" dirty="0">
                <a:solidFill>
                  <a:srgbClr val="C00000"/>
                </a:solidFill>
                <a:latin typeface="Verdana"/>
                <a:cs typeface="Verdana"/>
              </a:rPr>
              <a:t>o</a:t>
            </a:r>
            <a:r>
              <a:rPr sz="2000" spc="-20" dirty="0">
                <a:solidFill>
                  <a:srgbClr val="C00000"/>
                </a:solidFill>
                <a:latin typeface="Verdana"/>
                <a:cs typeface="Verdana"/>
              </a:rPr>
              <a:t>f</a:t>
            </a:r>
            <a:r>
              <a:rPr sz="2000" spc="-145" dirty="0">
                <a:solidFill>
                  <a:srgbClr val="C00000"/>
                </a:solidFill>
                <a:latin typeface="Verdana"/>
                <a:cs typeface="Verdana"/>
              </a:rPr>
              <a:t> </a:t>
            </a:r>
            <a:r>
              <a:rPr sz="2000" spc="30" dirty="0">
                <a:solidFill>
                  <a:srgbClr val="C00000"/>
                </a:solidFill>
                <a:latin typeface="Verdana"/>
                <a:cs typeface="Verdana"/>
              </a:rPr>
              <a:t>Dat</a:t>
            </a:r>
            <a:r>
              <a:rPr sz="2000" spc="-30" dirty="0">
                <a:solidFill>
                  <a:srgbClr val="C00000"/>
                </a:solidFill>
                <a:latin typeface="Verdana"/>
                <a:cs typeface="Verdana"/>
              </a:rPr>
              <a:t>a</a:t>
            </a:r>
            <a:r>
              <a:rPr sz="2000" spc="-35" dirty="0">
                <a:solidFill>
                  <a:srgbClr val="C00000"/>
                </a:solidFill>
                <a:latin typeface="Verdana"/>
                <a:cs typeface="Verdana"/>
              </a:rPr>
              <a:t>s</a:t>
            </a:r>
            <a:r>
              <a:rPr sz="2000" spc="15" dirty="0">
                <a:solidFill>
                  <a:srgbClr val="C00000"/>
                </a:solidFill>
                <a:latin typeface="Verdana"/>
                <a:cs typeface="Verdana"/>
              </a:rPr>
              <a:t>et</a:t>
            </a:r>
            <a:r>
              <a:rPr sz="2000" spc="-150" dirty="0">
                <a:solidFill>
                  <a:srgbClr val="C00000"/>
                </a:solidFill>
                <a:latin typeface="Verdana"/>
                <a:cs typeface="Verdana"/>
              </a:rPr>
              <a:t> </a:t>
            </a:r>
            <a:r>
              <a:rPr sz="2000" spc="-100" dirty="0">
                <a:solidFill>
                  <a:srgbClr val="C00000"/>
                </a:solidFill>
                <a:latin typeface="Verdana"/>
                <a:cs typeface="Verdana"/>
              </a:rPr>
              <a:t>-</a:t>
            </a:r>
            <a:r>
              <a:rPr sz="2000" spc="-130" dirty="0">
                <a:solidFill>
                  <a:srgbClr val="C00000"/>
                </a:solidFill>
                <a:latin typeface="Verdana"/>
                <a:cs typeface="Verdana"/>
              </a:rPr>
              <a:t> </a:t>
            </a:r>
            <a:r>
              <a:rPr sz="2000" spc="-175" dirty="0">
                <a:solidFill>
                  <a:srgbClr val="C00000"/>
                </a:solidFill>
                <a:latin typeface="Verdana"/>
                <a:cs typeface="Verdana"/>
              </a:rPr>
              <a:t>(</a:t>
            </a:r>
            <a:r>
              <a:rPr lang="en-US" sz="2000" spc="-175" dirty="0">
                <a:solidFill>
                  <a:srgbClr val="C00000"/>
                </a:solidFill>
                <a:latin typeface="Verdana"/>
                <a:cs typeface="Verdana"/>
              </a:rPr>
              <a:t>5074</a:t>
            </a:r>
            <a:r>
              <a:rPr sz="2000" spc="-215" dirty="0">
                <a:solidFill>
                  <a:srgbClr val="C00000"/>
                </a:solidFill>
                <a:latin typeface="Verdana"/>
                <a:cs typeface="Verdana"/>
              </a:rPr>
              <a:t>,</a:t>
            </a:r>
            <a:r>
              <a:rPr sz="2000" spc="-155" dirty="0">
                <a:solidFill>
                  <a:srgbClr val="C00000"/>
                </a:solidFill>
                <a:latin typeface="Verdana"/>
                <a:cs typeface="Verdana"/>
              </a:rPr>
              <a:t> </a:t>
            </a:r>
            <a:r>
              <a:rPr lang="en-US" sz="2000" spc="-135" dirty="0">
                <a:solidFill>
                  <a:srgbClr val="C00000"/>
                </a:solidFill>
                <a:latin typeface="Verdana"/>
                <a:cs typeface="Verdana"/>
              </a:rPr>
              <a:t>13</a:t>
            </a:r>
            <a:r>
              <a:rPr sz="2000" spc="-135" dirty="0">
                <a:solidFill>
                  <a:srgbClr val="C00000"/>
                </a:solidFill>
                <a:latin typeface="Verdana"/>
                <a:cs typeface="Verdana"/>
              </a:rPr>
              <a:t>)</a:t>
            </a:r>
            <a:endParaRPr sz="2000" dirty="0">
              <a:solidFill>
                <a:srgbClr val="C00000"/>
              </a:solidFill>
              <a:latin typeface="Verdana"/>
              <a:cs typeface="Verdana"/>
            </a:endParaRPr>
          </a:p>
        </p:txBody>
      </p:sp>
    </p:spTree>
    <p:extLst>
      <p:ext uri="{BB962C8B-B14F-4D97-AF65-F5344CB8AC3E}">
        <p14:creationId xmlns:p14="http://schemas.microsoft.com/office/powerpoint/2010/main" val="97183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5" y="102559"/>
            <a:ext cx="1187051" cy="411359"/>
          </a:xfrm>
          <a:prstGeom prst="rect">
            <a:avLst/>
          </a:prstGeom>
          <a:noFill/>
          <a:ln>
            <a:noFill/>
          </a:ln>
        </p:spPr>
      </p:pic>
      <p:sp>
        <p:nvSpPr>
          <p:cNvPr id="2" name="object 2">
            <a:extLst>
              <a:ext uri="{FF2B5EF4-FFF2-40B4-BE49-F238E27FC236}">
                <a16:creationId xmlns:a16="http://schemas.microsoft.com/office/drawing/2014/main" id="{E4CA20A2-D473-0392-62C6-D32FE2482452}"/>
              </a:ext>
            </a:extLst>
          </p:cNvPr>
          <p:cNvSpPr txBox="1">
            <a:spLocks/>
          </p:cNvSpPr>
          <p:nvPr/>
        </p:nvSpPr>
        <p:spPr>
          <a:xfrm>
            <a:off x="233272" y="1176545"/>
            <a:ext cx="6008912" cy="350737"/>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2200" spc="75" dirty="0">
                <a:solidFill>
                  <a:srgbClr val="C00000"/>
                </a:solidFill>
                <a:latin typeface="Algerian" panose="04020705040A02060702" pitchFamily="82" charset="0"/>
              </a:rPr>
              <a:t>Observations</a:t>
            </a:r>
            <a:r>
              <a:rPr lang="en-US" sz="2200" spc="-5" dirty="0">
                <a:solidFill>
                  <a:srgbClr val="C00000"/>
                </a:solidFill>
                <a:latin typeface="Algerian" panose="04020705040A02060702" pitchFamily="82" charset="0"/>
              </a:rPr>
              <a:t> </a:t>
            </a:r>
            <a:r>
              <a:rPr lang="en-US" sz="2200" spc="90" dirty="0">
                <a:solidFill>
                  <a:srgbClr val="C00000"/>
                </a:solidFill>
                <a:latin typeface="Algerian" panose="04020705040A02060702" pitchFamily="82" charset="0"/>
              </a:rPr>
              <a:t>of car’s companies</a:t>
            </a:r>
            <a:endParaRPr lang="en-US" sz="2200" dirty="0">
              <a:solidFill>
                <a:srgbClr val="C00000"/>
              </a:solidFill>
              <a:latin typeface="Algerian" panose="04020705040A02060702" pitchFamily="82" charset="0"/>
            </a:endParaRPr>
          </a:p>
        </p:txBody>
      </p:sp>
      <p:sp>
        <p:nvSpPr>
          <p:cNvPr id="3" name="object 3">
            <a:extLst>
              <a:ext uri="{FF2B5EF4-FFF2-40B4-BE49-F238E27FC236}">
                <a16:creationId xmlns:a16="http://schemas.microsoft.com/office/drawing/2014/main" id="{79CC8395-1BBC-524A-40DE-5B87C765CFCE}"/>
              </a:ext>
            </a:extLst>
          </p:cNvPr>
          <p:cNvSpPr txBox="1"/>
          <p:nvPr/>
        </p:nvSpPr>
        <p:spPr>
          <a:xfrm>
            <a:off x="382386" y="1689252"/>
            <a:ext cx="9517393" cy="698268"/>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sz="2000" spc="10" dirty="0">
                <a:solidFill>
                  <a:srgbClr val="124F5C"/>
                </a:solidFill>
                <a:latin typeface="Verdana"/>
                <a:cs typeface="Verdana"/>
              </a:rPr>
              <a:t>Splitting</a:t>
            </a:r>
            <a:r>
              <a:rPr sz="2000" spc="-140" dirty="0">
                <a:solidFill>
                  <a:srgbClr val="124F5C"/>
                </a:solidFill>
                <a:latin typeface="Verdana"/>
                <a:cs typeface="Verdana"/>
              </a:rPr>
              <a:t> </a:t>
            </a:r>
            <a:r>
              <a:rPr lang="en-US" sz="2000" spc="25" dirty="0">
                <a:solidFill>
                  <a:srgbClr val="124F5C"/>
                </a:solidFill>
                <a:latin typeface="Verdana"/>
                <a:cs typeface="Verdana"/>
              </a:rPr>
              <a:t>Companies</a:t>
            </a:r>
            <a:r>
              <a:rPr sz="2000" spc="-135" dirty="0">
                <a:solidFill>
                  <a:srgbClr val="124F5C"/>
                </a:solidFill>
                <a:latin typeface="Verdana"/>
                <a:cs typeface="Verdana"/>
              </a:rPr>
              <a:t> </a:t>
            </a:r>
            <a:r>
              <a:rPr sz="2000" spc="50" dirty="0">
                <a:solidFill>
                  <a:srgbClr val="124F5C"/>
                </a:solidFill>
                <a:latin typeface="Verdana"/>
                <a:cs typeface="Verdana"/>
              </a:rPr>
              <a:t>column</a:t>
            </a:r>
            <a:r>
              <a:rPr sz="2000" spc="-140" dirty="0">
                <a:solidFill>
                  <a:srgbClr val="124F5C"/>
                </a:solidFill>
                <a:latin typeface="Verdana"/>
                <a:cs typeface="Verdana"/>
              </a:rPr>
              <a:t> </a:t>
            </a:r>
            <a:r>
              <a:rPr sz="2000" spc="40" dirty="0">
                <a:solidFill>
                  <a:srgbClr val="124F5C"/>
                </a:solidFill>
                <a:latin typeface="Verdana"/>
                <a:cs typeface="Verdana"/>
              </a:rPr>
              <a:t>and</a:t>
            </a:r>
            <a:r>
              <a:rPr sz="2000" spc="-125" dirty="0">
                <a:solidFill>
                  <a:srgbClr val="124F5C"/>
                </a:solidFill>
                <a:latin typeface="Verdana"/>
                <a:cs typeface="Verdana"/>
              </a:rPr>
              <a:t> </a:t>
            </a:r>
            <a:r>
              <a:rPr sz="2000" dirty="0">
                <a:solidFill>
                  <a:srgbClr val="124F5C"/>
                </a:solidFill>
                <a:latin typeface="Verdana"/>
                <a:cs typeface="Verdana"/>
              </a:rPr>
              <a:t>analyzing</a:t>
            </a:r>
            <a:r>
              <a:rPr sz="2000" spc="-100" dirty="0">
                <a:solidFill>
                  <a:srgbClr val="124F5C"/>
                </a:solidFill>
                <a:latin typeface="Verdana"/>
                <a:cs typeface="Verdana"/>
              </a:rPr>
              <a:t> </a:t>
            </a:r>
            <a:r>
              <a:rPr lang="en-US" sz="2000" spc="-15" dirty="0">
                <a:solidFill>
                  <a:srgbClr val="124F5C"/>
                </a:solidFill>
                <a:latin typeface="Verdana"/>
                <a:cs typeface="Verdana"/>
              </a:rPr>
              <a:t>No. of Cars in that company</a:t>
            </a:r>
            <a:r>
              <a:rPr sz="2000" spc="-15" dirty="0">
                <a:solidFill>
                  <a:srgbClr val="124F5C"/>
                </a:solidFill>
                <a:latin typeface="Verdana"/>
                <a:cs typeface="Verdana"/>
              </a:rPr>
              <a:t>.</a:t>
            </a:r>
            <a:endParaRPr sz="2000" dirty="0">
              <a:latin typeface="Verdana"/>
              <a:cs typeface="Verdana"/>
            </a:endParaRPr>
          </a:p>
          <a:p>
            <a:pPr marL="329565" indent="-317500">
              <a:lnSpc>
                <a:spcPct val="100000"/>
              </a:lnSpc>
              <a:spcBef>
                <a:spcPts val="254"/>
              </a:spcBef>
              <a:buFont typeface="Times New Roman"/>
              <a:buChar char="●"/>
              <a:tabLst>
                <a:tab pos="329565" algn="l"/>
                <a:tab pos="330200" algn="l"/>
              </a:tabLst>
            </a:pPr>
            <a:r>
              <a:rPr sz="2000" spc="110" dirty="0">
                <a:solidFill>
                  <a:srgbClr val="124F5C"/>
                </a:solidFill>
                <a:latin typeface="Verdana"/>
                <a:cs typeface="Verdana"/>
              </a:rPr>
              <a:t>M</a:t>
            </a:r>
            <a:r>
              <a:rPr lang="en-US" sz="2000" spc="70" dirty="0">
                <a:solidFill>
                  <a:srgbClr val="124F5C"/>
                </a:solidFill>
                <a:latin typeface="Verdana"/>
                <a:cs typeface="Verdana"/>
              </a:rPr>
              <a:t>aximum No. of Cars is of Maruti then Hyundai and so on.</a:t>
            </a:r>
            <a:endParaRPr sz="2000" dirty="0">
              <a:latin typeface="Verdana"/>
              <a:cs typeface="Verdana"/>
            </a:endParaRPr>
          </a:p>
        </p:txBody>
      </p:sp>
      <p:sp>
        <p:nvSpPr>
          <p:cNvPr id="4" name="object 2">
            <a:extLst>
              <a:ext uri="{FF2B5EF4-FFF2-40B4-BE49-F238E27FC236}">
                <a16:creationId xmlns:a16="http://schemas.microsoft.com/office/drawing/2014/main" id="{4DD92393-E793-8F45-EC40-0EC261898D47}"/>
              </a:ext>
            </a:extLst>
          </p:cNvPr>
          <p:cNvSpPr txBox="1">
            <a:spLocks/>
          </p:cNvSpPr>
          <p:nvPr/>
        </p:nvSpPr>
        <p:spPr>
          <a:xfrm>
            <a:off x="152400" y="498518"/>
            <a:ext cx="7533573"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Analysis of different datasets</a:t>
            </a:r>
            <a:endParaRPr lang="en-US" sz="3200" dirty="0">
              <a:solidFill>
                <a:srgbClr val="C00000"/>
              </a:solidFill>
              <a:latin typeface="Algerian" panose="04020705040A02060702" pitchFamily="82" charset="0"/>
            </a:endParaRPr>
          </a:p>
        </p:txBody>
      </p:sp>
      <p:pic>
        <p:nvPicPr>
          <p:cNvPr id="9" name="Picture 8">
            <a:extLst>
              <a:ext uri="{FF2B5EF4-FFF2-40B4-BE49-F238E27FC236}">
                <a16:creationId xmlns:a16="http://schemas.microsoft.com/office/drawing/2014/main" id="{FB1055B2-3BA4-ECD3-F04E-2774F24C0AC0}"/>
              </a:ext>
            </a:extLst>
          </p:cNvPr>
          <p:cNvPicPr>
            <a:picLocks noChangeAspect="1"/>
          </p:cNvPicPr>
          <p:nvPr/>
        </p:nvPicPr>
        <p:blipFill>
          <a:blip r:embed="rId4"/>
          <a:stretch>
            <a:fillRect/>
          </a:stretch>
        </p:blipFill>
        <p:spPr>
          <a:xfrm>
            <a:off x="513015" y="2527396"/>
            <a:ext cx="4814765" cy="4330604"/>
          </a:xfrm>
          <a:prstGeom prst="rect">
            <a:avLst/>
          </a:prstGeom>
        </p:spPr>
      </p:pic>
      <p:pic>
        <p:nvPicPr>
          <p:cNvPr id="11" name="Picture 10">
            <a:extLst>
              <a:ext uri="{FF2B5EF4-FFF2-40B4-BE49-F238E27FC236}">
                <a16:creationId xmlns:a16="http://schemas.microsoft.com/office/drawing/2014/main" id="{8BE32E71-5A35-088C-302F-C4524CE1DD89}"/>
              </a:ext>
            </a:extLst>
          </p:cNvPr>
          <p:cNvPicPr>
            <a:picLocks noChangeAspect="1"/>
          </p:cNvPicPr>
          <p:nvPr/>
        </p:nvPicPr>
        <p:blipFill>
          <a:blip r:embed="rId5"/>
          <a:stretch>
            <a:fillRect/>
          </a:stretch>
        </p:blipFill>
        <p:spPr>
          <a:xfrm>
            <a:off x="3844351" y="3213505"/>
            <a:ext cx="4982270" cy="3644495"/>
          </a:xfrm>
          <a:prstGeom prst="rect">
            <a:avLst/>
          </a:prstGeom>
        </p:spPr>
      </p:pic>
    </p:spTree>
    <p:extLst>
      <p:ext uri="{BB962C8B-B14F-4D97-AF65-F5344CB8AC3E}">
        <p14:creationId xmlns:p14="http://schemas.microsoft.com/office/powerpoint/2010/main" val="27316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5" y="102559"/>
            <a:ext cx="1187051" cy="411359"/>
          </a:xfrm>
          <a:prstGeom prst="rect">
            <a:avLst/>
          </a:prstGeom>
          <a:noFill/>
          <a:ln>
            <a:noFill/>
          </a:ln>
        </p:spPr>
      </p:pic>
      <p:sp>
        <p:nvSpPr>
          <p:cNvPr id="2" name="object 2">
            <a:extLst>
              <a:ext uri="{FF2B5EF4-FFF2-40B4-BE49-F238E27FC236}">
                <a16:creationId xmlns:a16="http://schemas.microsoft.com/office/drawing/2014/main" id="{E4CA20A2-D473-0392-62C6-D32FE2482452}"/>
              </a:ext>
            </a:extLst>
          </p:cNvPr>
          <p:cNvSpPr txBox="1">
            <a:spLocks/>
          </p:cNvSpPr>
          <p:nvPr/>
        </p:nvSpPr>
        <p:spPr>
          <a:xfrm>
            <a:off x="106535" y="558149"/>
            <a:ext cx="876297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 of cities</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F1E909FD-137F-3D9D-3932-6B58FA6F0002}"/>
              </a:ext>
            </a:extLst>
          </p:cNvPr>
          <p:cNvSpPr txBox="1"/>
          <p:nvPr/>
        </p:nvSpPr>
        <p:spPr>
          <a:xfrm>
            <a:off x="194545" y="1154450"/>
            <a:ext cx="9517393" cy="698268"/>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sz="2000" spc="10" dirty="0">
                <a:solidFill>
                  <a:srgbClr val="124F5C"/>
                </a:solidFill>
                <a:latin typeface="Verdana"/>
                <a:cs typeface="Verdana"/>
              </a:rPr>
              <a:t>Splitting</a:t>
            </a:r>
            <a:r>
              <a:rPr sz="2000" spc="-140" dirty="0">
                <a:solidFill>
                  <a:srgbClr val="124F5C"/>
                </a:solidFill>
                <a:latin typeface="Verdana"/>
                <a:cs typeface="Verdana"/>
              </a:rPr>
              <a:t> </a:t>
            </a:r>
            <a:r>
              <a:rPr lang="en-US" sz="2000" spc="25" dirty="0">
                <a:solidFill>
                  <a:srgbClr val="124F5C"/>
                </a:solidFill>
                <a:latin typeface="Verdana"/>
                <a:cs typeface="Verdana"/>
              </a:rPr>
              <a:t>Cities</a:t>
            </a:r>
            <a:r>
              <a:rPr sz="2000" spc="-135" dirty="0">
                <a:solidFill>
                  <a:srgbClr val="124F5C"/>
                </a:solidFill>
                <a:latin typeface="Verdana"/>
                <a:cs typeface="Verdana"/>
              </a:rPr>
              <a:t> </a:t>
            </a:r>
            <a:r>
              <a:rPr sz="2000" spc="50" dirty="0">
                <a:solidFill>
                  <a:srgbClr val="124F5C"/>
                </a:solidFill>
                <a:latin typeface="Verdana"/>
                <a:cs typeface="Verdana"/>
              </a:rPr>
              <a:t>column</a:t>
            </a:r>
            <a:r>
              <a:rPr sz="2000" spc="-140" dirty="0">
                <a:solidFill>
                  <a:srgbClr val="124F5C"/>
                </a:solidFill>
                <a:latin typeface="Verdana"/>
                <a:cs typeface="Verdana"/>
              </a:rPr>
              <a:t> </a:t>
            </a:r>
            <a:r>
              <a:rPr sz="2000" spc="40" dirty="0">
                <a:solidFill>
                  <a:srgbClr val="124F5C"/>
                </a:solidFill>
                <a:latin typeface="Verdana"/>
                <a:cs typeface="Verdana"/>
              </a:rPr>
              <a:t>and</a:t>
            </a:r>
            <a:r>
              <a:rPr sz="2000" spc="-125" dirty="0">
                <a:solidFill>
                  <a:srgbClr val="124F5C"/>
                </a:solidFill>
                <a:latin typeface="Verdana"/>
                <a:cs typeface="Verdana"/>
              </a:rPr>
              <a:t> </a:t>
            </a:r>
            <a:r>
              <a:rPr sz="2000" dirty="0">
                <a:solidFill>
                  <a:srgbClr val="124F5C"/>
                </a:solidFill>
                <a:latin typeface="Verdana"/>
                <a:cs typeface="Verdana"/>
              </a:rPr>
              <a:t>analyzing</a:t>
            </a:r>
            <a:r>
              <a:rPr sz="2000" spc="-100" dirty="0">
                <a:solidFill>
                  <a:srgbClr val="124F5C"/>
                </a:solidFill>
                <a:latin typeface="Verdana"/>
                <a:cs typeface="Verdana"/>
              </a:rPr>
              <a:t> </a:t>
            </a:r>
            <a:r>
              <a:rPr lang="en-US" sz="2000" spc="-15" dirty="0">
                <a:solidFill>
                  <a:srgbClr val="124F5C"/>
                </a:solidFill>
                <a:latin typeface="Verdana"/>
                <a:cs typeface="Verdana"/>
              </a:rPr>
              <a:t>No. of Cars in that City</a:t>
            </a:r>
            <a:r>
              <a:rPr sz="2000" spc="-15" dirty="0">
                <a:solidFill>
                  <a:srgbClr val="124F5C"/>
                </a:solidFill>
                <a:latin typeface="Verdana"/>
                <a:cs typeface="Verdana"/>
              </a:rPr>
              <a:t>.</a:t>
            </a:r>
            <a:endParaRPr sz="2000" dirty="0">
              <a:latin typeface="Verdana"/>
              <a:cs typeface="Verdana"/>
            </a:endParaRPr>
          </a:p>
          <a:p>
            <a:pPr marL="329565" indent="-317500">
              <a:lnSpc>
                <a:spcPct val="100000"/>
              </a:lnSpc>
              <a:spcBef>
                <a:spcPts val="254"/>
              </a:spcBef>
              <a:buFont typeface="Times New Roman"/>
              <a:buChar char="●"/>
              <a:tabLst>
                <a:tab pos="329565" algn="l"/>
                <a:tab pos="330200" algn="l"/>
              </a:tabLst>
            </a:pPr>
            <a:r>
              <a:rPr sz="2000" spc="110" dirty="0">
                <a:solidFill>
                  <a:srgbClr val="124F5C"/>
                </a:solidFill>
                <a:latin typeface="Verdana"/>
                <a:cs typeface="Verdana"/>
              </a:rPr>
              <a:t>M</a:t>
            </a:r>
            <a:r>
              <a:rPr lang="en-US" sz="2000" spc="70" dirty="0">
                <a:solidFill>
                  <a:srgbClr val="124F5C"/>
                </a:solidFill>
                <a:latin typeface="Verdana"/>
                <a:cs typeface="Verdana"/>
              </a:rPr>
              <a:t>aximum No. of Cars is from Bangalore then Mumbai and so on.</a:t>
            </a:r>
            <a:endParaRPr sz="2000" dirty="0">
              <a:latin typeface="Verdana"/>
              <a:cs typeface="Verdana"/>
            </a:endParaRPr>
          </a:p>
        </p:txBody>
      </p:sp>
      <p:pic>
        <p:nvPicPr>
          <p:cNvPr id="7" name="Picture 6">
            <a:extLst>
              <a:ext uri="{FF2B5EF4-FFF2-40B4-BE49-F238E27FC236}">
                <a16:creationId xmlns:a16="http://schemas.microsoft.com/office/drawing/2014/main" id="{1C03D3AB-D849-0A1C-0AC4-978D1C56EB3A}"/>
              </a:ext>
            </a:extLst>
          </p:cNvPr>
          <p:cNvPicPr>
            <a:picLocks noChangeAspect="1"/>
          </p:cNvPicPr>
          <p:nvPr/>
        </p:nvPicPr>
        <p:blipFill>
          <a:blip r:embed="rId4"/>
          <a:stretch>
            <a:fillRect/>
          </a:stretch>
        </p:blipFill>
        <p:spPr>
          <a:xfrm>
            <a:off x="450287" y="2261635"/>
            <a:ext cx="3132667" cy="3974127"/>
          </a:xfrm>
          <a:prstGeom prst="rect">
            <a:avLst/>
          </a:prstGeom>
        </p:spPr>
      </p:pic>
      <p:pic>
        <p:nvPicPr>
          <p:cNvPr id="10" name="Picture 9">
            <a:extLst>
              <a:ext uri="{FF2B5EF4-FFF2-40B4-BE49-F238E27FC236}">
                <a16:creationId xmlns:a16="http://schemas.microsoft.com/office/drawing/2014/main" id="{15C123C5-4E66-B2BE-7135-6078F67B7A73}"/>
              </a:ext>
            </a:extLst>
          </p:cNvPr>
          <p:cNvPicPr>
            <a:picLocks noChangeAspect="1"/>
          </p:cNvPicPr>
          <p:nvPr/>
        </p:nvPicPr>
        <p:blipFill>
          <a:blip r:embed="rId5"/>
          <a:stretch>
            <a:fillRect/>
          </a:stretch>
        </p:blipFill>
        <p:spPr>
          <a:xfrm>
            <a:off x="4324388" y="2103014"/>
            <a:ext cx="5687360" cy="4102311"/>
          </a:xfrm>
          <a:prstGeom prst="rect">
            <a:avLst/>
          </a:prstGeom>
        </p:spPr>
      </p:pic>
    </p:spTree>
    <p:extLst>
      <p:ext uri="{BB962C8B-B14F-4D97-AF65-F5344CB8AC3E}">
        <p14:creationId xmlns:p14="http://schemas.microsoft.com/office/powerpoint/2010/main" val="240850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5" y="102559"/>
            <a:ext cx="1187051" cy="411359"/>
          </a:xfrm>
          <a:prstGeom prst="rect">
            <a:avLst/>
          </a:prstGeom>
          <a:noFill/>
          <a:ln>
            <a:noFill/>
          </a:ln>
        </p:spPr>
      </p:pic>
      <p:sp>
        <p:nvSpPr>
          <p:cNvPr id="2" name="object 2">
            <a:extLst>
              <a:ext uri="{FF2B5EF4-FFF2-40B4-BE49-F238E27FC236}">
                <a16:creationId xmlns:a16="http://schemas.microsoft.com/office/drawing/2014/main" id="{E4CA20A2-D473-0392-62C6-D32FE2482452}"/>
              </a:ext>
            </a:extLst>
          </p:cNvPr>
          <p:cNvSpPr txBox="1">
            <a:spLocks/>
          </p:cNvSpPr>
          <p:nvPr/>
        </p:nvSpPr>
        <p:spPr>
          <a:xfrm>
            <a:off x="106535" y="558149"/>
            <a:ext cx="876297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 of car’s models</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F1E909FD-137F-3D9D-3932-6B58FA6F0002}"/>
              </a:ext>
            </a:extLst>
          </p:cNvPr>
          <p:cNvSpPr txBox="1"/>
          <p:nvPr/>
        </p:nvSpPr>
        <p:spPr>
          <a:xfrm>
            <a:off x="278520" y="1185399"/>
            <a:ext cx="9517393" cy="698268"/>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sz="2000" spc="10" dirty="0">
                <a:solidFill>
                  <a:srgbClr val="124F5C"/>
                </a:solidFill>
                <a:latin typeface="Verdana"/>
                <a:cs typeface="Verdana"/>
              </a:rPr>
              <a:t>Splitting</a:t>
            </a:r>
            <a:r>
              <a:rPr sz="2000" spc="-140" dirty="0">
                <a:solidFill>
                  <a:srgbClr val="124F5C"/>
                </a:solidFill>
                <a:latin typeface="Verdana"/>
                <a:cs typeface="Verdana"/>
              </a:rPr>
              <a:t> </a:t>
            </a:r>
            <a:r>
              <a:rPr lang="en-US" sz="2000" spc="25" dirty="0">
                <a:solidFill>
                  <a:srgbClr val="124F5C"/>
                </a:solidFill>
                <a:latin typeface="Verdana"/>
                <a:cs typeface="Verdana"/>
              </a:rPr>
              <a:t>Models</a:t>
            </a:r>
            <a:r>
              <a:rPr sz="2000" spc="-135" dirty="0">
                <a:solidFill>
                  <a:srgbClr val="124F5C"/>
                </a:solidFill>
                <a:latin typeface="Verdana"/>
                <a:cs typeface="Verdana"/>
              </a:rPr>
              <a:t> </a:t>
            </a:r>
            <a:r>
              <a:rPr sz="2000" spc="50" dirty="0">
                <a:solidFill>
                  <a:srgbClr val="124F5C"/>
                </a:solidFill>
                <a:latin typeface="Verdana"/>
                <a:cs typeface="Verdana"/>
              </a:rPr>
              <a:t>column</a:t>
            </a:r>
            <a:r>
              <a:rPr sz="2000" spc="-140" dirty="0">
                <a:solidFill>
                  <a:srgbClr val="124F5C"/>
                </a:solidFill>
                <a:latin typeface="Verdana"/>
                <a:cs typeface="Verdana"/>
              </a:rPr>
              <a:t> </a:t>
            </a:r>
            <a:r>
              <a:rPr sz="2000" spc="40" dirty="0">
                <a:solidFill>
                  <a:srgbClr val="124F5C"/>
                </a:solidFill>
                <a:latin typeface="Verdana"/>
                <a:cs typeface="Verdana"/>
              </a:rPr>
              <a:t>and</a:t>
            </a:r>
            <a:r>
              <a:rPr sz="2000" spc="-125" dirty="0">
                <a:solidFill>
                  <a:srgbClr val="124F5C"/>
                </a:solidFill>
                <a:latin typeface="Verdana"/>
                <a:cs typeface="Verdana"/>
              </a:rPr>
              <a:t> </a:t>
            </a:r>
            <a:r>
              <a:rPr sz="2000" dirty="0">
                <a:solidFill>
                  <a:srgbClr val="124F5C"/>
                </a:solidFill>
                <a:latin typeface="Verdana"/>
                <a:cs typeface="Verdana"/>
              </a:rPr>
              <a:t>analyzing</a:t>
            </a:r>
            <a:r>
              <a:rPr sz="2000" spc="-100" dirty="0">
                <a:solidFill>
                  <a:srgbClr val="124F5C"/>
                </a:solidFill>
                <a:latin typeface="Verdana"/>
                <a:cs typeface="Verdana"/>
              </a:rPr>
              <a:t> </a:t>
            </a:r>
            <a:r>
              <a:rPr lang="en-US" sz="2000" spc="-15" dirty="0">
                <a:solidFill>
                  <a:srgbClr val="124F5C"/>
                </a:solidFill>
                <a:latin typeface="Verdana"/>
                <a:cs typeface="Verdana"/>
              </a:rPr>
              <a:t>No. of Cars of that Model</a:t>
            </a:r>
            <a:r>
              <a:rPr sz="2000" spc="-15" dirty="0">
                <a:solidFill>
                  <a:srgbClr val="124F5C"/>
                </a:solidFill>
                <a:latin typeface="Verdana"/>
                <a:cs typeface="Verdana"/>
              </a:rPr>
              <a:t>.</a:t>
            </a:r>
            <a:endParaRPr sz="2000" dirty="0">
              <a:latin typeface="Verdana"/>
              <a:cs typeface="Verdana"/>
            </a:endParaRPr>
          </a:p>
          <a:p>
            <a:pPr marL="329565" indent="-317500">
              <a:lnSpc>
                <a:spcPct val="100000"/>
              </a:lnSpc>
              <a:spcBef>
                <a:spcPts val="254"/>
              </a:spcBef>
              <a:buFont typeface="Times New Roman"/>
              <a:buChar char="●"/>
              <a:tabLst>
                <a:tab pos="329565" algn="l"/>
                <a:tab pos="330200" algn="l"/>
              </a:tabLst>
            </a:pPr>
            <a:r>
              <a:rPr sz="2000" spc="110" dirty="0">
                <a:solidFill>
                  <a:srgbClr val="124F5C"/>
                </a:solidFill>
                <a:latin typeface="Verdana"/>
                <a:cs typeface="Verdana"/>
              </a:rPr>
              <a:t>M</a:t>
            </a:r>
            <a:r>
              <a:rPr lang="en-US" sz="2000" spc="70" dirty="0">
                <a:solidFill>
                  <a:srgbClr val="124F5C"/>
                </a:solidFill>
                <a:latin typeface="Verdana"/>
                <a:cs typeface="Verdana"/>
              </a:rPr>
              <a:t>aximum No. of Cars model is Grand I10 then Swift and so on.</a:t>
            </a:r>
            <a:endParaRPr sz="2000" dirty="0">
              <a:latin typeface="Verdana"/>
              <a:cs typeface="Verdana"/>
            </a:endParaRPr>
          </a:p>
        </p:txBody>
      </p:sp>
      <p:pic>
        <p:nvPicPr>
          <p:cNvPr id="5" name="Picture 4">
            <a:extLst>
              <a:ext uri="{FF2B5EF4-FFF2-40B4-BE49-F238E27FC236}">
                <a16:creationId xmlns:a16="http://schemas.microsoft.com/office/drawing/2014/main" id="{740D711B-5DDC-B76A-2954-DA30AC7BF73F}"/>
              </a:ext>
            </a:extLst>
          </p:cNvPr>
          <p:cNvPicPr>
            <a:picLocks noChangeAspect="1"/>
          </p:cNvPicPr>
          <p:nvPr/>
        </p:nvPicPr>
        <p:blipFill>
          <a:blip r:embed="rId4"/>
          <a:stretch>
            <a:fillRect/>
          </a:stretch>
        </p:blipFill>
        <p:spPr>
          <a:xfrm>
            <a:off x="344459" y="2133484"/>
            <a:ext cx="4003606" cy="3539117"/>
          </a:xfrm>
          <a:prstGeom prst="rect">
            <a:avLst/>
          </a:prstGeom>
        </p:spPr>
      </p:pic>
      <p:pic>
        <p:nvPicPr>
          <p:cNvPr id="8" name="Picture 7">
            <a:extLst>
              <a:ext uri="{FF2B5EF4-FFF2-40B4-BE49-F238E27FC236}">
                <a16:creationId xmlns:a16="http://schemas.microsoft.com/office/drawing/2014/main" id="{D9DC247F-DFE7-DC24-681F-B76B36702286}"/>
              </a:ext>
            </a:extLst>
          </p:cNvPr>
          <p:cNvPicPr>
            <a:picLocks noChangeAspect="1"/>
          </p:cNvPicPr>
          <p:nvPr/>
        </p:nvPicPr>
        <p:blipFill>
          <a:blip r:embed="rId5"/>
          <a:stretch>
            <a:fillRect/>
          </a:stretch>
        </p:blipFill>
        <p:spPr>
          <a:xfrm>
            <a:off x="4718379" y="2133484"/>
            <a:ext cx="5004119" cy="4020111"/>
          </a:xfrm>
          <a:prstGeom prst="rect">
            <a:avLst/>
          </a:prstGeom>
        </p:spPr>
      </p:pic>
    </p:spTree>
    <p:extLst>
      <p:ext uri="{BB962C8B-B14F-4D97-AF65-F5344CB8AC3E}">
        <p14:creationId xmlns:p14="http://schemas.microsoft.com/office/powerpoint/2010/main" val="223013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997068"/>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top 5 companies models based on No. of Cars in all cities</a:t>
            </a:r>
            <a:endParaRPr lang="en-US" sz="3200" dirty="0">
              <a:solidFill>
                <a:srgbClr val="C00000"/>
              </a:solidFill>
              <a:latin typeface="Algerian" panose="04020705040A02060702" pitchFamily="82" charset="0"/>
            </a:endParaRPr>
          </a:p>
        </p:txBody>
      </p:sp>
      <p:sp>
        <p:nvSpPr>
          <p:cNvPr id="3" name="object 3">
            <a:extLst>
              <a:ext uri="{FF2B5EF4-FFF2-40B4-BE49-F238E27FC236}">
                <a16:creationId xmlns:a16="http://schemas.microsoft.com/office/drawing/2014/main" id="{239C1124-1ABB-E8B6-CD3E-8E9676D011A9}"/>
              </a:ext>
            </a:extLst>
          </p:cNvPr>
          <p:cNvSpPr txBox="1"/>
          <p:nvPr/>
        </p:nvSpPr>
        <p:spPr>
          <a:xfrm>
            <a:off x="352274" y="1637775"/>
            <a:ext cx="8455823" cy="352661"/>
          </a:xfrm>
          <a:prstGeom prst="rect">
            <a:avLst/>
          </a:prstGeom>
        </p:spPr>
        <p:txBody>
          <a:bodyPr vert="horz" wrap="square" lIns="0" tIns="44450" rIns="0" bIns="0" rtlCol="0">
            <a:spAutoFit/>
          </a:bodyPr>
          <a:lstStyle/>
          <a:p>
            <a:pPr marL="375285" indent="-363220">
              <a:lnSpc>
                <a:spcPct val="100000"/>
              </a:lnSpc>
              <a:spcBef>
                <a:spcPts val="350"/>
              </a:spcBef>
              <a:buFont typeface="Times New Roman"/>
              <a:buChar char="●"/>
              <a:tabLst>
                <a:tab pos="375285" algn="l"/>
                <a:tab pos="375920" algn="l"/>
              </a:tabLst>
            </a:pPr>
            <a:r>
              <a:rPr lang="en-US" sz="2000" spc="60" dirty="0">
                <a:solidFill>
                  <a:srgbClr val="124F5C"/>
                </a:solidFill>
                <a:latin typeface="Verdana"/>
                <a:cs typeface="Verdana"/>
              </a:rPr>
              <a:t>Companies are: Maruti, Hyundai, Honda, Tata and Renault</a:t>
            </a:r>
            <a:endParaRPr sz="2000" dirty="0">
              <a:latin typeface="Verdana"/>
              <a:cs typeface="Verdana"/>
            </a:endParaRPr>
          </a:p>
        </p:txBody>
      </p:sp>
      <p:pic>
        <p:nvPicPr>
          <p:cNvPr id="7" name="Picture 6">
            <a:extLst>
              <a:ext uri="{FF2B5EF4-FFF2-40B4-BE49-F238E27FC236}">
                <a16:creationId xmlns:a16="http://schemas.microsoft.com/office/drawing/2014/main" id="{B507D6C2-9AFF-331A-237C-18DEC3D3173F}"/>
              </a:ext>
            </a:extLst>
          </p:cNvPr>
          <p:cNvPicPr>
            <a:picLocks noChangeAspect="1"/>
          </p:cNvPicPr>
          <p:nvPr/>
        </p:nvPicPr>
        <p:blipFill>
          <a:blip r:embed="rId4"/>
          <a:stretch>
            <a:fillRect/>
          </a:stretch>
        </p:blipFill>
        <p:spPr>
          <a:xfrm>
            <a:off x="-265687" y="2296253"/>
            <a:ext cx="4972744" cy="3896269"/>
          </a:xfrm>
          <a:prstGeom prst="rect">
            <a:avLst/>
          </a:prstGeom>
        </p:spPr>
      </p:pic>
      <p:pic>
        <p:nvPicPr>
          <p:cNvPr id="9" name="Picture 8">
            <a:extLst>
              <a:ext uri="{FF2B5EF4-FFF2-40B4-BE49-F238E27FC236}">
                <a16:creationId xmlns:a16="http://schemas.microsoft.com/office/drawing/2014/main" id="{FC8BBC7F-A3C8-7981-D978-47A3D61444ED}"/>
              </a:ext>
            </a:extLst>
          </p:cNvPr>
          <p:cNvPicPr>
            <a:picLocks noChangeAspect="1"/>
          </p:cNvPicPr>
          <p:nvPr/>
        </p:nvPicPr>
        <p:blipFill>
          <a:blip r:embed="rId5"/>
          <a:stretch>
            <a:fillRect/>
          </a:stretch>
        </p:blipFill>
        <p:spPr>
          <a:xfrm>
            <a:off x="4366473" y="2352971"/>
            <a:ext cx="5020376" cy="3620005"/>
          </a:xfrm>
          <a:prstGeom prst="rect">
            <a:avLst/>
          </a:prstGeom>
        </p:spPr>
      </p:pic>
    </p:spTree>
    <p:extLst>
      <p:ext uri="{BB962C8B-B14F-4D97-AF65-F5344CB8AC3E}">
        <p14:creationId xmlns:p14="http://schemas.microsoft.com/office/powerpoint/2010/main" val="215597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997068"/>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top 5 companies models based on No. of Cars in all cities</a:t>
            </a:r>
            <a:endParaRPr lang="en-US" sz="3200" dirty="0">
              <a:solidFill>
                <a:srgbClr val="C00000"/>
              </a:solidFill>
              <a:latin typeface="Algerian" panose="04020705040A02060702" pitchFamily="82" charset="0"/>
            </a:endParaRPr>
          </a:p>
        </p:txBody>
      </p:sp>
      <p:sp>
        <p:nvSpPr>
          <p:cNvPr id="3" name="object 3">
            <a:extLst>
              <a:ext uri="{FF2B5EF4-FFF2-40B4-BE49-F238E27FC236}">
                <a16:creationId xmlns:a16="http://schemas.microsoft.com/office/drawing/2014/main" id="{239C1124-1ABB-E8B6-CD3E-8E9676D011A9}"/>
              </a:ext>
            </a:extLst>
          </p:cNvPr>
          <p:cNvSpPr txBox="1"/>
          <p:nvPr/>
        </p:nvSpPr>
        <p:spPr>
          <a:xfrm>
            <a:off x="352274" y="1637775"/>
            <a:ext cx="8670427" cy="352661"/>
          </a:xfrm>
          <a:prstGeom prst="rect">
            <a:avLst/>
          </a:prstGeom>
        </p:spPr>
        <p:txBody>
          <a:bodyPr vert="horz" wrap="square" lIns="0" tIns="44450" rIns="0" bIns="0" rtlCol="0">
            <a:spAutoFit/>
          </a:bodyPr>
          <a:lstStyle/>
          <a:p>
            <a:pPr marL="375285" indent="-363220">
              <a:lnSpc>
                <a:spcPct val="100000"/>
              </a:lnSpc>
              <a:spcBef>
                <a:spcPts val="350"/>
              </a:spcBef>
              <a:buFont typeface="Times New Roman"/>
              <a:buChar char="●"/>
              <a:tabLst>
                <a:tab pos="375285" algn="l"/>
                <a:tab pos="375920" algn="l"/>
              </a:tabLst>
            </a:pPr>
            <a:r>
              <a:rPr lang="en-US" sz="2000" spc="60" dirty="0">
                <a:solidFill>
                  <a:srgbClr val="124F5C"/>
                </a:solidFill>
                <a:latin typeface="Verdana"/>
                <a:cs typeface="Verdana"/>
              </a:rPr>
              <a:t>Companies are: Maruti, Hyundai, Honda, Tata and Renault</a:t>
            </a:r>
            <a:endParaRPr sz="2000" dirty="0">
              <a:latin typeface="Verdana"/>
              <a:cs typeface="Verdana"/>
            </a:endParaRPr>
          </a:p>
        </p:txBody>
      </p:sp>
      <p:pic>
        <p:nvPicPr>
          <p:cNvPr id="5" name="Picture 4">
            <a:extLst>
              <a:ext uri="{FF2B5EF4-FFF2-40B4-BE49-F238E27FC236}">
                <a16:creationId xmlns:a16="http://schemas.microsoft.com/office/drawing/2014/main" id="{5D732C00-C44D-7074-2A5A-4C522DA5C3A8}"/>
              </a:ext>
            </a:extLst>
          </p:cNvPr>
          <p:cNvPicPr>
            <a:picLocks noChangeAspect="1"/>
          </p:cNvPicPr>
          <p:nvPr/>
        </p:nvPicPr>
        <p:blipFill>
          <a:blip r:embed="rId4"/>
          <a:stretch>
            <a:fillRect/>
          </a:stretch>
        </p:blipFill>
        <p:spPr>
          <a:xfrm>
            <a:off x="0" y="2286001"/>
            <a:ext cx="3334225" cy="3648268"/>
          </a:xfrm>
          <a:prstGeom prst="rect">
            <a:avLst/>
          </a:prstGeom>
        </p:spPr>
      </p:pic>
      <p:pic>
        <p:nvPicPr>
          <p:cNvPr id="8" name="Picture 7">
            <a:extLst>
              <a:ext uri="{FF2B5EF4-FFF2-40B4-BE49-F238E27FC236}">
                <a16:creationId xmlns:a16="http://schemas.microsoft.com/office/drawing/2014/main" id="{027B4B8D-0F61-97A5-66B9-85152A245A41}"/>
              </a:ext>
            </a:extLst>
          </p:cNvPr>
          <p:cNvPicPr>
            <a:picLocks noChangeAspect="1"/>
          </p:cNvPicPr>
          <p:nvPr/>
        </p:nvPicPr>
        <p:blipFill>
          <a:blip r:embed="rId5"/>
          <a:stretch>
            <a:fillRect/>
          </a:stretch>
        </p:blipFill>
        <p:spPr>
          <a:xfrm>
            <a:off x="3115859" y="2286000"/>
            <a:ext cx="3334225" cy="3648269"/>
          </a:xfrm>
          <a:prstGeom prst="rect">
            <a:avLst/>
          </a:prstGeom>
        </p:spPr>
      </p:pic>
      <p:pic>
        <p:nvPicPr>
          <p:cNvPr id="11" name="Picture 10">
            <a:extLst>
              <a:ext uri="{FF2B5EF4-FFF2-40B4-BE49-F238E27FC236}">
                <a16:creationId xmlns:a16="http://schemas.microsoft.com/office/drawing/2014/main" id="{5CEC2B02-E565-797F-CAB5-89E94F1DD4E2}"/>
              </a:ext>
            </a:extLst>
          </p:cNvPr>
          <p:cNvPicPr>
            <a:picLocks noChangeAspect="1"/>
          </p:cNvPicPr>
          <p:nvPr/>
        </p:nvPicPr>
        <p:blipFill>
          <a:blip r:embed="rId6"/>
          <a:stretch>
            <a:fillRect/>
          </a:stretch>
        </p:blipFill>
        <p:spPr>
          <a:xfrm>
            <a:off x="6202579" y="2285999"/>
            <a:ext cx="3174685" cy="3648268"/>
          </a:xfrm>
          <a:prstGeom prst="rect">
            <a:avLst/>
          </a:prstGeom>
        </p:spPr>
      </p:pic>
    </p:spTree>
    <p:extLst>
      <p:ext uri="{BB962C8B-B14F-4D97-AF65-F5344CB8AC3E}">
        <p14:creationId xmlns:p14="http://schemas.microsoft.com/office/powerpoint/2010/main" val="111426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Type of fuel</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78520" y="1185399"/>
            <a:ext cx="9517393" cy="698268"/>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sz="2000" spc="10" dirty="0">
                <a:solidFill>
                  <a:srgbClr val="124F5C"/>
                </a:solidFill>
                <a:latin typeface="Verdana"/>
                <a:cs typeface="Verdana"/>
              </a:rPr>
              <a:t>Splitting</a:t>
            </a:r>
            <a:r>
              <a:rPr sz="2000" spc="-140" dirty="0">
                <a:solidFill>
                  <a:srgbClr val="124F5C"/>
                </a:solidFill>
                <a:latin typeface="Verdana"/>
                <a:cs typeface="Verdana"/>
              </a:rPr>
              <a:t> </a:t>
            </a:r>
            <a:r>
              <a:rPr lang="en-US" sz="2000" spc="25" dirty="0">
                <a:solidFill>
                  <a:srgbClr val="124F5C"/>
                </a:solidFill>
                <a:latin typeface="Verdana"/>
                <a:cs typeface="Verdana"/>
              </a:rPr>
              <a:t>Fuel type</a:t>
            </a:r>
            <a:r>
              <a:rPr sz="2000" spc="-135" dirty="0">
                <a:solidFill>
                  <a:srgbClr val="124F5C"/>
                </a:solidFill>
                <a:latin typeface="Verdana"/>
                <a:cs typeface="Verdana"/>
              </a:rPr>
              <a:t> </a:t>
            </a:r>
            <a:r>
              <a:rPr sz="2000" spc="50" dirty="0">
                <a:solidFill>
                  <a:srgbClr val="124F5C"/>
                </a:solidFill>
                <a:latin typeface="Verdana"/>
                <a:cs typeface="Verdana"/>
              </a:rPr>
              <a:t>column</a:t>
            </a:r>
            <a:r>
              <a:rPr sz="2000" spc="-140" dirty="0">
                <a:solidFill>
                  <a:srgbClr val="124F5C"/>
                </a:solidFill>
                <a:latin typeface="Verdana"/>
                <a:cs typeface="Verdana"/>
              </a:rPr>
              <a:t> </a:t>
            </a:r>
            <a:r>
              <a:rPr sz="2000" spc="40" dirty="0">
                <a:solidFill>
                  <a:srgbClr val="124F5C"/>
                </a:solidFill>
                <a:latin typeface="Verdana"/>
                <a:cs typeface="Verdana"/>
              </a:rPr>
              <a:t>and</a:t>
            </a:r>
            <a:r>
              <a:rPr sz="2000" spc="-125" dirty="0">
                <a:solidFill>
                  <a:srgbClr val="124F5C"/>
                </a:solidFill>
                <a:latin typeface="Verdana"/>
                <a:cs typeface="Verdana"/>
              </a:rPr>
              <a:t> </a:t>
            </a:r>
            <a:r>
              <a:rPr sz="2000" dirty="0">
                <a:solidFill>
                  <a:srgbClr val="124F5C"/>
                </a:solidFill>
                <a:latin typeface="Verdana"/>
                <a:cs typeface="Verdana"/>
              </a:rPr>
              <a:t>analyzing</a:t>
            </a:r>
            <a:r>
              <a:rPr sz="2000" spc="-100" dirty="0">
                <a:solidFill>
                  <a:srgbClr val="124F5C"/>
                </a:solidFill>
                <a:latin typeface="Verdana"/>
                <a:cs typeface="Verdana"/>
              </a:rPr>
              <a:t> </a:t>
            </a:r>
            <a:r>
              <a:rPr lang="en-US" sz="2000" spc="-15" dirty="0">
                <a:solidFill>
                  <a:srgbClr val="124F5C"/>
                </a:solidFill>
                <a:latin typeface="Verdana"/>
                <a:cs typeface="Verdana"/>
              </a:rPr>
              <a:t>% of type of fuel</a:t>
            </a:r>
            <a:r>
              <a:rPr sz="2000" spc="-15" dirty="0">
                <a:solidFill>
                  <a:srgbClr val="124F5C"/>
                </a:solidFill>
                <a:latin typeface="Verdana"/>
                <a:cs typeface="Verdana"/>
              </a:rPr>
              <a:t>.</a:t>
            </a:r>
            <a:endParaRPr sz="2000" dirty="0">
              <a:latin typeface="Verdana"/>
              <a:cs typeface="Verdana"/>
            </a:endParaRPr>
          </a:p>
          <a:p>
            <a:pPr marL="329565" indent="-317500">
              <a:lnSpc>
                <a:spcPct val="100000"/>
              </a:lnSpc>
              <a:spcBef>
                <a:spcPts val="254"/>
              </a:spcBef>
              <a:buFont typeface="Times New Roman"/>
              <a:buChar char="●"/>
              <a:tabLst>
                <a:tab pos="329565" algn="l"/>
                <a:tab pos="330200" algn="l"/>
              </a:tabLst>
            </a:pPr>
            <a:r>
              <a:rPr sz="2000" spc="110" dirty="0">
                <a:solidFill>
                  <a:srgbClr val="124F5C"/>
                </a:solidFill>
                <a:latin typeface="Verdana"/>
                <a:cs typeface="Verdana"/>
              </a:rPr>
              <a:t>M</a:t>
            </a:r>
            <a:r>
              <a:rPr lang="en-US" sz="2000" spc="70" dirty="0">
                <a:solidFill>
                  <a:srgbClr val="124F5C"/>
                </a:solidFill>
                <a:latin typeface="Verdana"/>
                <a:cs typeface="Verdana"/>
              </a:rPr>
              <a:t>aximum type of fuel is Petrol then Diesel and Petrol + CNG.</a:t>
            </a:r>
            <a:endParaRPr sz="2000" dirty="0">
              <a:latin typeface="Verdana"/>
              <a:cs typeface="Verdana"/>
            </a:endParaRPr>
          </a:p>
        </p:txBody>
      </p:sp>
      <p:pic>
        <p:nvPicPr>
          <p:cNvPr id="7" name="Picture 6">
            <a:extLst>
              <a:ext uri="{FF2B5EF4-FFF2-40B4-BE49-F238E27FC236}">
                <a16:creationId xmlns:a16="http://schemas.microsoft.com/office/drawing/2014/main" id="{5698CDE5-ED08-E0E4-3FEE-E1317126E2C4}"/>
              </a:ext>
            </a:extLst>
          </p:cNvPr>
          <p:cNvPicPr>
            <a:picLocks noChangeAspect="1"/>
          </p:cNvPicPr>
          <p:nvPr/>
        </p:nvPicPr>
        <p:blipFill>
          <a:blip r:embed="rId4"/>
          <a:stretch>
            <a:fillRect/>
          </a:stretch>
        </p:blipFill>
        <p:spPr>
          <a:xfrm>
            <a:off x="671805" y="1783810"/>
            <a:ext cx="6475444" cy="5036456"/>
          </a:xfrm>
          <a:prstGeom prst="rect">
            <a:avLst/>
          </a:prstGeom>
        </p:spPr>
      </p:pic>
    </p:spTree>
    <p:extLst>
      <p:ext uri="{BB962C8B-B14F-4D97-AF65-F5344CB8AC3E}">
        <p14:creationId xmlns:p14="http://schemas.microsoft.com/office/powerpoint/2010/main" val="39005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price based on years</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78521" y="1185399"/>
            <a:ext cx="8324304" cy="352019"/>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spc="10" dirty="0">
                <a:solidFill>
                  <a:srgbClr val="124F5C"/>
                </a:solidFill>
                <a:latin typeface="Verdana"/>
                <a:cs typeface="Verdana"/>
              </a:rPr>
              <a:t>As the year increases the price of car’s is also increases</a:t>
            </a:r>
            <a:r>
              <a:rPr sz="2000" spc="-15" dirty="0">
                <a:solidFill>
                  <a:srgbClr val="124F5C"/>
                </a:solidFill>
                <a:latin typeface="Verdana"/>
                <a:cs typeface="Verdana"/>
              </a:rPr>
              <a:t>.</a:t>
            </a:r>
            <a:endParaRPr sz="2000" dirty="0">
              <a:latin typeface="Verdana"/>
              <a:cs typeface="Verdana"/>
            </a:endParaRPr>
          </a:p>
        </p:txBody>
      </p:sp>
      <p:pic>
        <p:nvPicPr>
          <p:cNvPr id="5" name="Picture 4">
            <a:extLst>
              <a:ext uri="{FF2B5EF4-FFF2-40B4-BE49-F238E27FC236}">
                <a16:creationId xmlns:a16="http://schemas.microsoft.com/office/drawing/2014/main" id="{93864C37-3C8D-B91D-4195-C404049EEF1D}"/>
              </a:ext>
            </a:extLst>
          </p:cNvPr>
          <p:cNvPicPr>
            <a:picLocks noChangeAspect="1"/>
          </p:cNvPicPr>
          <p:nvPr/>
        </p:nvPicPr>
        <p:blipFill>
          <a:blip r:embed="rId4"/>
          <a:stretch>
            <a:fillRect/>
          </a:stretch>
        </p:blipFill>
        <p:spPr>
          <a:xfrm>
            <a:off x="18870" y="1670180"/>
            <a:ext cx="9106260" cy="5187820"/>
          </a:xfrm>
          <a:prstGeom prst="rect">
            <a:avLst/>
          </a:prstGeom>
        </p:spPr>
      </p:pic>
    </p:spTree>
    <p:extLst>
      <p:ext uri="{BB962C8B-B14F-4D97-AF65-F5344CB8AC3E}">
        <p14:creationId xmlns:p14="http://schemas.microsoft.com/office/powerpoint/2010/main" val="102961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price based on cities</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78521" y="1185399"/>
            <a:ext cx="8324304" cy="352019"/>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spc="10" dirty="0">
                <a:solidFill>
                  <a:srgbClr val="124F5C"/>
                </a:solidFill>
                <a:latin typeface="Verdana"/>
                <a:cs typeface="Verdana"/>
              </a:rPr>
              <a:t>There is not significant changes in price </a:t>
            </a:r>
            <a:r>
              <a:rPr lang="en-US" sz="2000" spc="10" dirty="0" err="1">
                <a:solidFill>
                  <a:srgbClr val="124F5C"/>
                </a:solidFill>
                <a:latin typeface="Verdana"/>
                <a:cs typeface="Verdana"/>
              </a:rPr>
              <a:t>w.r.t.</a:t>
            </a:r>
            <a:r>
              <a:rPr lang="en-US" sz="2000" spc="10" dirty="0">
                <a:solidFill>
                  <a:srgbClr val="124F5C"/>
                </a:solidFill>
                <a:latin typeface="Verdana"/>
                <a:cs typeface="Verdana"/>
              </a:rPr>
              <a:t> cities</a:t>
            </a:r>
            <a:r>
              <a:rPr sz="2000" spc="-15" dirty="0">
                <a:solidFill>
                  <a:srgbClr val="124F5C"/>
                </a:solidFill>
                <a:latin typeface="Verdana"/>
                <a:cs typeface="Verdana"/>
              </a:rPr>
              <a:t>.</a:t>
            </a:r>
            <a:endParaRPr sz="2000" dirty="0">
              <a:latin typeface="Verdana"/>
              <a:cs typeface="Verdana"/>
            </a:endParaRPr>
          </a:p>
        </p:txBody>
      </p:sp>
      <p:pic>
        <p:nvPicPr>
          <p:cNvPr id="6" name="Picture 5">
            <a:extLst>
              <a:ext uri="{FF2B5EF4-FFF2-40B4-BE49-F238E27FC236}">
                <a16:creationId xmlns:a16="http://schemas.microsoft.com/office/drawing/2014/main" id="{224B0835-6403-7666-C8CA-C3FF8B2E5DF0}"/>
              </a:ext>
            </a:extLst>
          </p:cNvPr>
          <p:cNvPicPr>
            <a:picLocks noChangeAspect="1"/>
          </p:cNvPicPr>
          <p:nvPr/>
        </p:nvPicPr>
        <p:blipFill>
          <a:blip r:embed="rId4"/>
          <a:stretch>
            <a:fillRect/>
          </a:stretch>
        </p:blipFill>
        <p:spPr>
          <a:xfrm>
            <a:off x="-1" y="1651519"/>
            <a:ext cx="9330613" cy="5103922"/>
          </a:xfrm>
          <a:prstGeom prst="rect">
            <a:avLst/>
          </a:prstGeom>
        </p:spPr>
      </p:pic>
    </p:spTree>
    <p:extLst>
      <p:ext uri="{BB962C8B-B14F-4D97-AF65-F5344CB8AC3E}">
        <p14:creationId xmlns:p14="http://schemas.microsoft.com/office/powerpoint/2010/main" val="98967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0" y="665478"/>
            <a:ext cx="921864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Observations</a:t>
            </a:r>
            <a:r>
              <a:rPr lang="en-US" sz="3200" spc="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of price based on brand</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78521" y="1185399"/>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spc="10" dirty="0">
                <a:solidFill>
                  <a:srgbClr val="124F5C"/>
                </a:solidFill>
                <a:latin typeface="Verdana"/>
                <a:cs typeface="Verdana"/>
              </a:rPr>
              <a:t>Some of the luxury brand like KIA, JEEP,MG,AUDI,BMW are more costly than other brands</a:t>
            </a:r>
            <a:r>
              <a:rPr sz="2000" spc="-15" dirty="0">
                <a:solidFill>
                  <a:srgbClr val="124F5C"/>
                </a:solidFill>
                <a:latin typeface="Verdana"/>
                <a:cs typeface="Verdana"/>
              </a:rPr>
              <a:t>.</a:t>
            </a:r>
            <a:endParaRPr sz="2000" dirty="0">
              <a:latin typeface="Verdana"/>
              <a:cs typeface="Verdana"/>
            </a:endParaRPr>
          </a:p>
        </p:txBody>
      </p:sp>
      <p:pic>
        <p:nvPicPr>
          <p:cNvPr id="5" name="Picture 4">
            <a:extLst>
              <a:ext uri="{FF2B5EF4-FFF2-40B4-BE49-F238E27FC236}">
                <a16:creationId xmlns:a16="http://schemas.microsoft.com/office/drawing/2014/main" id="{1935774E-9688-4456-6FC7-93D9FDCED56B}"/>
              </a:ext>
            </a:extLst>
          </p:cNvPr>
          <p:cNvPicPr>
            <a:picLocks noChangeAspect="1"/>
          </p:cNvPicPr>
          <p:nvPr/>
        </p:nvPicPr>
        <p:blipFill>
          <a:blip r:embed="rId4"/>
          <a:stretch>
            <a:fillRect/>
          </a:stretch>
        </p:blipFill>
        <p:spPr>
          <a:xfrm>
            <a:off x="74645" y="1845195"/>
            <a:ext cx="8985379" cy="4941514"/>
          </a:xfrm>
          <a:prstGeom prst="rect">
            <a:avLst/>
          </a:prstGeom>
        </p:spPr>
      </p:pic>
    </p:spTree>
    <p:extLst>
      <p:ext uri="{BB962C8B-B14F-4D97-AF65-F5344CB8AC3E}">
        <p14:creationId xmlns:p14="http://schemas.microsoft.com/office/powerpoint/2010/main" val="408474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24017" y="102559"/>
            <a:ext cx="1187051" cy="411359"/>
          </a:xfrm>
          <a:prstGeom prst="rect">
            <a:avLst/>
          </a:prstGeom>
          <a:noFill/>
          <a:ln>
            <a:noFill/>
          </a:ln>
        </p:spPr>
      </p:pic>
      <p:sp>
        <p:nvSpPr>
          <p:cNvPr id="6" name="object 2">
            <a:extLst>
              <a:ext uri="{FF2B5EF4-FFF2-40B4-BE49-F238E27FC236}">
                <a16:creationId xmlns:a16="http://schemas.microsoft.com/office/drawing/2014/main" id="{5624EC37-6667-9342-AFA2-8D6E1017B210}"/>
              </a:ext>
            </a:extLst>
          </p:cNvPr>
          <p:cNvSpPr txBox="1">
            <a:spLocks/>
          </p:cNvSpPr>
          <p:nvPr/>
        </p:nvSpPr>
        <p:spPr>
          <a:xfrm>
            <a:off x="186612" y="1209666"/>
            <a:ext cx="2606105" cy="566181"/>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600" spc="110" dirty="0">
                <a:solidFill>
                  <a:srgbClr val="FF0000"/>
                </a:solidFill>
                <a:latin typeface="Algerian" panose="04020705040A02060702" pitchFamily="82" charset="0"/>
              </a:rPr>
              <a:t>Content</a:t>
            </a:r>
            <a:endParaRPr lang="en-US" sz="3600" dirty="0">
              <a:solidFill>
                <a:srgbClr val="FF0000"/>
              </a:solidFill>
              <a:latin typeface="Algerian" panose="04020705040A02060702" pitchFamily="82" charset="0"/>
            </a:endParaRPr>
          </a:p>
        </p:txBody>
      </p:sp>
      <p:sp>
        <p:nvSpPr>
          <p:cNvPr id="7" name="object 3">
            <a:extLst>
              <a:ext uri="{FF2B5EF4-FFF2-40B4-BE49-F238E27FC236}">
                <a16:creationId xmlns:a16="http://schemas.microsoft.com/office/drawing/2014/main" id="{012C28DB-888A-116B-CB3D-85638016F8A7}"/>
              </a:ext>
            </a:extLst>
          </p:cNvPr>
          <p:cNvSpPr txBox="1"/>
          <p:nvPr/>
        </p:nvSpPr>
        <p:spPr>
          <a:xfrm>
            <a:off x="1356492" y="2179436"/>
            <a:ext cx="6863777" cy="4174220"/>
          </a:xfrm>
          <a:prstGeom prst="rect">
            <a:avLst/>
          </a:prstGeom>
        </p:spPr>
        <p:txBody>
          <a:bodyPr vert="horz" wrap="square" lIns="0" tIns="44450" rIns="0" bIns="0" rtlCol="0">
            <a:spAutoFit/>
          </a:bodyPr>
          <a:lstStyle/>
          <a:p>
            <a:pPr marL="329565" indent="-317500">
              <a:lnSpc>
                <a:spcPct val="100000"/>
              </a:lnSpc>
              <a:spcBef>
                <a:spcPts val="350"/>
              </a:spcBef>
              <a:buFont typeface="Times New Roman"/>
              <a:buChar char="●"/>
              <a:tabLst>
                <a:tab pos="329565" algn="l"/>
                <a:tab pos="330200" algn="l"/>
              </a:tabLst>
            </a:pPr>
            <a:r>
              <a:rPr sz="2000" b="1" spc="60" dirty="0">
                <a:solidFill>
                  <a:srgbClr val="124F5C"/>
                </a:solidFill>
                <a:latin typeface="Verdana" panose="020B0604030504040204" pitchFamily="34" charset="0"/>
                <a:ea typeface="Verdana" panose="020B0604030504040204" pitchFamily="34" charset="0"/>
                <a:cs typeface="Tahoma"/>
              </a:rPr>
              <a:t>Problem</a:t>
            </a:r>
            <a:r>
              <a:rPr sz="2000" b="1" spc="-75" dirty="0">
                <a:solidFill>
                  <a:srgbClr val="124F5C"/>
                </a:solidFill>
                <a:latin typeface="Verdana" panose="020B0604030504040204" pitchFamily="34" charset="0"/>
                <a:ea typeface="Verdana" panose="020B0604030504040204" pitchFamily="34" charset="0"/>
                <a:cs typeface="Tahoma"/>
              </a:rPr>
              <a:t> </a:t>
            </a:r>
            <a:r>
              <a:rPr sz="2000" b="1" spc="50" dirty="0">
                <a:solidFill>
                  <a:srgbClr val="124F5C"/>
                </a:solidFill>
                <a:latin typeface="Verdana" panose="020B0604030504040204" pitchFamily="34" charset="0"/>
                <a:ea typeface="Verdana" panose="020B0604030504040204" pitchFamily="34" charset="0"/>
                <a:cs typeface="Tahoma"/>
              </a:rPr>
              <a:t>statement</a:t>
            </a:r>
            <a:endParaRPr lang="en-US" sz="2000" b="1" spc="50" dirty="0">
              <a:solidFill>
                <a:srgbClr val="124F5C"/>
              </a:solidFill>
              <a:latin typeface="Verdana" panose="020B0604030504040204" pitchFamily="34" charset="0"/>
              <a:ea typeface="Verdana" panose="020B0604030504040204" pitchFamily="34" charset="0"/>
              <a:cs typeface="Tahoma"/>
            </a:endParaRPr>
          </a:p>
          <a:p>
            <a:pPr marL="329565" indent="-317500">
              <a:lnSpc>
                <a:spcPct val="100000"/>
              </a:lnSpc>
              <a:spcBef>
                <a:spcPts val="350"/>
              </a:spcBef>
              <a:buFont typeface="Times New Roman"/>
              <a:buChar char="●"/>
              <a:tabLst>
                <a:tab pos="329565" algn="l"/>
                <a:tab pos="330200" algn="l"/>
              </a:tabLst>
            </a:pPr>
            <a:r>
              <a:rPr lang="en-US" sz="2000" b="1" spc="50" dirty="0">
                <a:solidFill>
                  <a:srgbClr val="124F5C"/>
                </a:solidFill>
                <a:latin typeface="Verdana" panose="020B0604030504040204" pitchFamily="34" charset="0"/>
                <a:ea typeface="Verdana" panose="020B0604030504040204" pitchFamily="34" charset="0"/>
                <a:cs typeface="Tahoma"/>
              </a:rPr>
              <a:t>Web Scraping and Create a Data frame</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0"/>
              </a:spcBef>
              <a:buFont typeface="Times New Roman"/>
              <a:buChar char="●"/>
              <a:tabLst>
                <a:tab pos="329565" algn="l"/>
                <a:tab pos="330200" algn="l"/>
              </a:tabLst>
            </a:pPr>
            <a:r>
              <a:rPr sz="2000" b="1" spc="45" dirty="0">
                <a:solidFill>
                  <a:srgbClr val="124F5C"/>
                </a:solidFill>
                <a:latin typeface="Verdana" panose="020B0604030504040204" pitchFamily="34" charset="0"/>
                <a:ea typeface="Verdana" panose="020B0604030504040204" pitchFamily="34" charset="0"/>
                <a:cs typeface="Tahoma"/>
              </a:rPr>
              <a:t>Data</a:t>
            </a:r>
            <a:r>
              <a:rPr sz="2000" b="1" spc="-55" dirty="0">
                <a:solidFill>
                  <a:srgbClr val="124F5C"/>
                </a:solidFill>
                <a:latin typeface="Verdana" panose="020B0604030504040204" pitchFamily="34" charset="0"/>
                <a:ea typeface="Verdana" panose="020B0604030504040204" pitchFamily="34" charset="0"/>
                <a:cs typeface="Tahoma"/>
              </a:rPr>
              <a:t> </a:t>
            </a:r>
            <a:r>
              <a:rPr sz="2000" b="1" spc="60" dirty="0">
                <a:solidFill>
                  <a:srgbClr val="124F5C"/>
                </a:solidFill>
                <a:latin typeface="Verdana" panose="020B0604030504040204" pitchFamily="34" charset="0"/>
                <a:ea typeface="Verdana" panose="020B0604030504040204" pitchFamily="34" charset="0"/>
                <a:cs typeface="Tahoma"/>
              </a:rPr>
              <a:t>Summary</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4"/>
              </a:spcBef>
              <a:buFont typeface="Times New Roman"/>
              <a:buChar char="●"/>
              <a:tabLst>
                <a:tab pos="329565" algn="l"/>
                <a:tab pos="330200" algn="l"/>
              </a:tabLst>
            </a:pPr>
            <a:r>
              <a:rPr sz="2000" b="1" spc="35" dirty="0">
                <a:solidFill>
                  <a:srgbClr val="124F5C"/>
                </a:solidFill>
                <a:latin typeface="Verdana" panose="020B0604030504040204" pitchFamily="34" charset="0"/>
                <a:ea typeface="Verdana" panose="020B0604030504040204" pitchFamily="34" charset="0"/>
                <a:cs typeface="Tahoma"/>
              </a:rPr>
              <a:t>Analysis</a:t>
            </a:r>
            <a:r>
              <a:rPr sz="2000" b="1" spc="-40" dirty="0">
                <a:solidFill>
                  <a:srgbClr val="124F5C"/>
                </a:solidFill>
                <a:latin typeface="Verdana" panose="020B0604030504040204" pitchFamily="34" charset="0"/>
                <a:ea typeface="Verdana" panose="020B0604030504040204" pitchFamily="34" charset="0"/>
                <a:cs typeface="Tahoma"/>
              </a:rPr>
              <a:t> </a:t>
            </a:r>
            <a:r>
              <a:rPr sz="2000" b="1" spc="30" dirty="0">
                <a:solidFill>
                  <a:srgbClr val="124F5C"/>
                </a:solidFill>
                <a:latin typeface="Verdana" panose="020B0604030504040204" pitchFamily="34" charset="0"/>
                <a:ea typeface="Verdana" panose="020B0604030504040204" pitchFamily="34" charset="0"/>
                <a:cs typeface="Tahoma"/>
              </a:rPr>
              <a:t>of</a:t>
            </a:r>
            <a:r>
              <a:rPr sz="2000" b="1" spc="-35" dirty="0">
                <a:solidFill>
                  <a:srgbClr val="124F5C"/>
                </a:solidFill>
                <a:latin typeface="Verdana" panose="020B0604030504040204" pitchFamily="34" charset="0"/>
                <a:ea typeface="Verdana" panose="020B0604030504040204" pitchFamily="34" charset="0"/>
                <a:cs typeface="Tahoma"/>
              </a:rPr>
              <a:t> </a:t>
            </a:r>
            <a:r>
              <a:rPr sz="2000" b="1" spc="35" dirty="0">
                <a:solidFill>
                  <a:srgbClr val="124F5C"/>
                </a:solidFill>
                <a:latin typeface="Verdana" panose="020B0604030504040204" pitchFamily="34" charset="0"/>
                <a:ea typeface="Verdana" panose="020B0604030504040204" pitchFamily="34" charset="0"/>
                <a:cs typeface="Tahoma"/>
              </a:rPr>
              <a:t>different</a:t>
            </a:r>
            <a:r>
              <a:rPr sz="2000" b="1" spc="-30" dirty="0">
                <a:solidFill>
                  <a:srgbClr val="124F5C"/>
                </a:solidFill>
                <a:latin typeface="Verdana" panose="020B0604030504040204" pitchFamily="34" charset="0"/>
                <a:ea typeface="Verdana" panose="020B0604030504040204" pitchFamily="34" charset="0"/>
                <a:cs typeface="Tahoma"/>
              </a:rPr>
              <a:t> </a:t>
            </a:r>
            <a:r>
              <a:rPr sz="2000" b="1" spc="35" dirty="0">
                <a:solidFill>
                  <a:srgbClr val="124F5C"/>
                </a:solidFill>
                <a:latin typeface="Verdana" panose="020B0604030504040204" pitchFamily="34" charset="0"/>
                <a:ea typeface="Verdana" panose="020B0604030504040204" pitchFamily="34" charset="0"/>
                <a:cs typeface="Tahoma"/>
              </a:rPr>
              <a:t>datasets</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4"/>
              </a:spcBef>
              <a:buFont typeface="Times New Roman"/>
              <a:buChar char="●"/>
              <a:tabLst>
                <a:tab pos="329565" algn="l"/>
                <a:tab pos="330200" algn="l"/>
              </a:tabLst>
            </a:pPr>
            <a:r>
              <a:rPr sz="2000" b="1" spc="45" dirty="0">
                <a:solidFill>
                  <a:srgbClr val="124F5C"/>
                </a:solidFill>
                <a:latin typeface="Verdana" panose="020B0604030504040204" pitchFamily="34" charset="0"/>
                <a:ea typeface="Verdana" panose="020B0604030504040204" pitchFamily="34" charset="0"/>
                <a:cs typeface="Tahoma"/>
              </a:rPr>
              <a:t>Data</a:t>
            </a:r>
            <a:r>
              <a:rPr sz="2000" b="1" spc="-45" dirty="0">
                <a:solidFill>
                  <a:srgbClr val="124F5C"/>
                </a:solidFill>
                <a:latin typeface="Verdana" panose="020B0604030504040204" pitchFamily="34" charset="0"/>
                <a:ea typeface="Verdana" panose="020B0604030504040204" pitchFamily="34" charset="0"/>
                <a:cs typeface="Tahoma"/>
              </a:rPr>
              <a:t> </a:t>
            </a:r>
            <a:r>
              <a:rPr lang="en-US" sz="2000" b="1" spc="50" dirty="0">
                <a:solidFill>
                  <a:srgbClr val="124F5C"/>
                </a:solidFill>
                <a:latin typeface="Verdana" panose="020B0604030504040204" pitchFamily="34" charset="0"/>
                <a:ea typeface="Verdana" panose="020B0604030504040204" pitchFamily="34" charset="0"/>
                <a:cs typeface="Tahoma"/>
              </a:rPr>
              <a:t>Pre-processing</a:t>
            </a:r>
          </a:p>
          <a:p>
            <a:pPr marL="329565" indent="-317500">
              <a:spcBef>
                <a:spcPts val="254"/>
              </a:spcBef>
              <a:buFont typeface="Times New Roman"/>
              <a:buChar char="●"/>
              <a:tabLst>
                <a:tab pos="329565" algn="l"/>
                <a:tab pos="330200" algn="l"/>
              </a:tabLst>
            </a:pPr>
            <a:r>
              <a:rPr lang="en-US" sz="2000" b="1" spc="35" dirty="0">
                <a:solidFill>
                  <a:srgbClr val="124F5C"/>
                </a:solidFill>
                <a:latin typeface="Verdana" panose="020B0604030504040204" pitchFamily="34" charset="0"/>
                <a:ea typeface="Verdana" panose="020B0604030504040204" pitchFamily="34" charset="0"/>
                <a:cs typeface="Tahoma"/>
              </a:rPr>
              <a:t>Imputing</a:t>
            </a:r>
            <a:r>
              <a:rPr lang="en-US" sz="2000" b="1" spc="-55" dirty="0">
                <a:solidFill>
                  <a:srgbClr val="124F5C"/>
                </a:solidFill>
                <a:latin typeface="Verdana" panose="020B0604030504040204" pitchFamily="34" charset="0"/>
                <a:ea typeface="Verdana" panose="020B0604030504040204" pitchFamily="34" charset="0"/>
                <a:cs typeface="Tahoma"/>
              </a:rPr>
              <a:t> </a:t>
            </a:r>
            <a:r>
              <a:rPr lang="en-US" sz="2000" b="1" spc="50" dirty="0">
                <a:solidFill>
                  <a:srgbClr val="124F5C"/>
                </a:solidFill>
                <a:latin typeface="Verdana" panose="020B0604030504040204" pitchFamily="34" charset="0"/>
                <a:ea typeface="Verdana" panose="020B0604030504040204" pitchFamily="34" charset="0"/>
                <a:cs typeface="Tahoma"/>
              </a:rPr>
              <a:t>missing</a:t>
            </a:r>
            <a:r>
              <a:rPr lang="en-US" sz="2000" b="1" spc="-55" dirty="0">
                <a:solidFill>
                  <a:srgbClr val="124F5C"/>
                </a:solidFill>
                <a:latin typeface="Verdana" panose="020B0604030504040204" pitchFamily="34" charset="0"/>
                <a:ea typeface="Verdana" panose="020B0604030504040204" pitchFamily="34" charset="0"/>
                <a:cs typeface="Tahoma"/>
              </a:rPr>
              <a:t> </a:t>
            </a:r>
            <a:r>
              <a:rPr lang="en-US" sz="2000" b="1" spc="30" dirty="0">
                <a:solidFill>
                  <a:srgbClr val="124F5C"/>
                </a:solidFill>
                <a:latin typeface="Verdana" panose="020B0604030504040204" pitchFamily="34" charset="0"/>
                <a:ea typeface="Verdana" panose="020B0604030504040204" pitchFamily="34" charset="0"/>
                <a:cs typeface="Tahoma"/>
              </a:rPr>
              <a:t>values</a:t>
            </a:r>
            <a:endParaRPr lang="en-US" sz="2000" dirty="0">
              <a:latin typeface="Verdana" panose="020B0604030504040204" pitchFamily="34" charset="0"/>
              <a:ea typeface="Verdana" panose="020B0604030504040204" pitchFamily="34" charset="0"/>
              <a:cs typeface="Tahoma"/>
            </a:endParaRPr>
          </a:p>
          <a:p>
            <a:pPr marL="329565" indent="-317500">
              <a:lnSpc>
                <a:spcPct val="100000"/>
              </a:lnSpc>
              <a:spcBef>
                <a:spcPts val="250"/>
              </a:spcBef>
              <a:buFont typeface="Times New Roman"/>
              <a:buChar char="●"/>
              <a:tabLst>
                <a:tab pos="329565" algn="l"/>
                <a:tab pos="330200" algn="l"/>
              </a:tabLst>
            </a:pPr>
            <a:r>
              <a:rPr sz="2000" b="1" spc="35" dirty="0">
                <a:solidFill>
                  <a:srgbClr val="124F5C"/>
                </a:solidFill>
                <a:latin typeface="Verdana" panose="020B0604030504040204" pitchFamily="34" charset="0"/>
                <a:ea typeface="Verdana" panose="020B0604030504040204" pitchFamily="34" charset="0"/>
                <a:cs typeface="Tahoma"/>
              </a:rPr>
              <a:t>Outlier</a:t>
            </a:r>
            <a:r>
              <a:rPr sz="2000" b="1" spc="-35" dirty="0">
                <a:solidFill>
                  <a:srgbClr val="124F5C"/>
                </a:solidFill>
                <a:latin typeface="Verdana" panose="020B0604030504040204" pitchFamily="34" charset="0"/>
                <a:ea typeface="Verdana" panose="020B0604030504040204" pitchFamily="34" charset="0"/>
                <a:cs typeface="Tahoma"/>
              </a:rPr>
              <a:t> </a:t>
            </a:r>
            <a:r>
              <a:rPr sz="2000" b="1" spc="45" dirty="0">
                <a:solidFill>
                  <a:srgbClr val="124F5C"/>
                </a:solidFill>
                <a:latin typeface="Verdana" panose="020B0604030504040204" pitchFamily="34" charset="0"/>
                <a:ea typeface="Verdana" panose="020B0604030504040204" pitchFamily="34" charset="0"/>
                <a:cs typeface="Tahoma"/>
              </a:rPr>
              <a:t>treatment</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0"/>
              </a:spcBef>
              <a:buFont typeface="Times New Roman"/>
              <a:buChar char="●"/>
              <a:tabLst>
                <a:tab pos="329565" algn="l"/>
                <a:tab pos="330200" algn="l"/>
              </a:tabLst>
            </a:pPr>
            <a:r>
              <a:rPr sz="2000" b="1" spc="35" dirty="0">
                <a:solidFill>
                  <a:srgbClr val="124F5C"/>
                </a:solidFill>
                <a:latin typeface="Verdana" panose="020B0604030504040204" pitchFamily="34" charset="0"/>
                <a:ea typeface="Verdana" panose="020B0604030504040204" pitchFamily="34" charset="0"/>
                <a:cs typeface="Tahoma"/>
              </a:rPr>
              <a:t>Different</a:t>
            </a:r>
            <a:r>
              <a:rPr lang="en-US" sz="2000" b="1" spc="-40" dirty="0">
                <a:solidFill>
                  <a:srgbClr val="124F5C"/>
                </a:solidFill>
                <a:latin typeface="Verdana" panose="020B0604030504040204" pitchFamily="34" charset="0"/>
                <a:ea typeface="Verdana" panose="020B0604030504040204" pitchFamily="34" charset="0"/>
                <a:cs typeface="Tahoma"/>
              </a:rPr>
              <a:t> </a:t>
            </a:r>
            <a:r>
              <a:rPr sz="2000" b="1" spc="55" dirty="0">
                <a:solidFill>
                  <a:srgbClr val="124F5C"/>
                </a:solidFill>
                <a:latin typeface="Verdana" panose="020B0604030504040204" pitchFamily="34" charset="0"/>
                <a:ea typeface="Verdana" panose="020B0604030504040204" pitchFamily="34" charset="0"/>
                <a:cs typeface="Tahoma"/>
              </a:rPr>
              <a:t>Model</a:t>
            </a:r>
            <a:r>
              <a:rPr lang="en-US" sz="2000" b="1" spc="55" dirty="0">
                <a:solidFill>
                  <a:srgbClr val="124F5C"/>
                </a:solidFill>
                <a:latin typeface="Verdana" panose="020B0604030504040204" pitchFamily="34" charset="0"/>
                <a:ea typeface="Verdana" panose="020B0604030504040204" pitchFamily="34" charset="0"/>
                <a:cs typeface="Tahoma"/>
              </a:rPr>
              <a:t> Performance</a:t>
            </a:r>
          </a:p>
          <a:p>
            <a:pPr marL="329565" indent="-317500">
              <a:lnSpc>
                <a:spcPct val="100000"/>
              </a:lnSpc>
              <a:spcBef>
                <a:spcPts val="250"/>
              </a:spcBef>
              <a:buFont typeface="Times New Roman"/>
              <a:buChar char="●"/>
              <a:tabLst>
                <a:tab pos="329565" algn="l"/>
                <a:tab pos="330200" algn="l"/>
              </a:tabLst>
            </a:pPr>
            <a:r>
              <a:rPr lang="en-US" sz="2000" b="1" spc="55" dirty="0">
                <a:solidFill>
                  <a:srgbClr val="124F5C"/>
                </a:solidFill>
                <a:latin typeface="Verdana" panose="020B0604030504040204" pitchFamily="34" charset="0"/>
                <a:ea typeface="Verdana" panose="020B0604030504040204" pitchFamily="34" charset="0"/>
                <a:cs typeface="Tahoma"/>
              </a:rPr>
              <a:t>Deployment</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0"/>
              </a:spcBef>
              <a:buFont typeface="Times New Roman"/>
              <a:buChar char="●"/>
              <a:tabLst>
                <a:tab pos="329565" algn="l"/>
                <a:tab pos="330200" algn="l"/>
              </a:tabLst>
            </a:pPr>
            <a:r>
              <a:rPr sz="2000" b="1" spc="50" dirty="0">
                <a:solidFill>
                  <a:srgbClr val="124F5C"/>
                </a:solidFill>
                <a:latin typeface="Verdana" panose="020B0604030504040204" pitchFamily="34" charset="0"/>
                <a:ea typeface="Verdana" panose="020B0604030504040204" pitchFamily="34" charset="0"/>
                <a:cs typeface="Tahoma"/>
              </a:rPr>
              <a:t>Challenges</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4"/>
              </a:spcBef>
              <a:buFont typeface="Times New Roman"/>
              <a:buChar char="●"/>
              <a:tabLst>
                <a:tab pos="329565" algn="l"/>
                <a:tab pos="330200" algn="l"/>
              </a:tabLst>
            </a:pPr>
            <a:r>
              <a:rPr sz="2000" b="1" spc="50" dirty="0">
                <a:solidFill>
                  <a:srgbClr val="124F5C"/>
                </a:solidFill>
                <a:latin typeface="Verdana" panose="020B0604030504040204" pitchFamily="34" charset="0"/>
                <a:ea typeface="Verdana" panose="020B0604030504040204" pitchFamily="34" charset="0"/>
                <a:cs typeface="Tahoma"/>
              </a:rPr>
              <a:t>Conclusion</a:t>
            </a:r>
            <a:endParaRPr sz="2000" dirty="0">
              <a:latin typeface="Verdana" panose="020B0604030504040204" pitchFamily="34" charset="0"/>
              <a:ea typeface="Verdana" panose="020B0604030504040204" pitchFamily="34" charset="0"/>
              <a:cs typeface="Tahoma"/>
            </a:endParaRPr>
          </a:p>
          <a:p>
            <a:pPr marL="329565" indent="-317500">
              <a:lnSpc>
                <a:spcPct val="100000"/>
              </a:lnSpc>
              <a:spcBef>
                <a:spcPts val="254"/>
              </a:spcBef>
              <a:buFont typeface="Times New Roman"/>
              <a:buChar char="●"/>
              <a:tabLst>
                <a:tab pos="329565" algn="l"/>
                <a:tab pos="330200" algn="l"/>
              </a:tabLst>
            </a:pPr>
            <a:r>
              <a:rPr sz="2000" b="1" spc="50" dirty="0">
                <a:solidFill>
                  <a:srgbClr val="124F5C"/>
                </a:solidFill>
                <a:latin typeface="Verdana" panose="020B0604030504040204" pitchFamily="34" charset="0"/>
                <a:ea typeface="Verdana" panose="020B0604030504040204" pitchFamily="34" charset="0"/>
                <a:cs typeface="Tahoma"/>
              </a:rPr>
              <a:t>Future</a:t>
            </a:r>
            <a:r>
              <a:rPr sz="2000" b="1" spc="-50" dirty="0">
                <a:solidFill>
                  <a:srgbClr val="124F5C"/>
                </a:solidFill>
                <a:latin typeface="Verdana" panose="020B0604030504040204" pitchFamily="34" charset="0"/>
                <a:ea typeface="Verdana" panose="020B0604030504040204" pitchFamily="34" charset="0"/>
                <a:cs typeface="Tahoma"/>
              </a:rPr>
              <a:t> </a:t>
            </a:r>
            <a:r>
              <a:rPr sz="2000" b="1" spc="60" dirty="0">
                <a:solidFill>
                  <a:srgbClr val="124F5C"/>
                </a:solidFill>
                <a:latin typeface="Verdana" panose="020B0604030504040204" pitchFamily="34" charset="0"/>
                <a:ea typeface="Verdana" panose="020B0604030504040204" pitchFamily="34" charset="0"/>
                <a:cs typeface="Tahoma"/>
              </a:rPr>
              <a:t>Scope</a:t>
            </a:r>
            <a:endParaRPr sz="2000" dirty="0">
              <a:latin typeface="Verdana" panose="020B0604030504040204" pitchFamily="34" charset="0"/>
              <a:ea typeface="Verdana" panose="020B0604030504040204" pitchFamily="34" charset="0"/>
              <a:cs typeface="Tahoma"/>
            </a:endParaRPr>
          </a:p>
        </p:txBody>
      </p:sp>
    </p:spTree>
    <p:extLst>
      <p:ext uri="{BB962C8B-B14F-4D97-AF65-F5344CB8AC3E}">
        <p14:creationId xmlns:p14="http://schemas.microsoft.com/office/powerpoint/2010/main" val="38760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665478"/>
            <a:ext cx="936793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Correlations of price with Numerical var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78521" y="1185399"/>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There is negative correlation of price with KM Driven and No. of Owners.  </a:t>
            </a:r>
            <a:endParaRPr sz="2000" dirty="0">
              <a:latin typeface="Verdana"/>
              <a:cs typeface="Verdana"/>
            </a:endParaRPr>
          </a:p>
        </p:txBody>
      </p:sp>
      <p:pic>
        <p:nvPicPr>
          <p:cNvPr id="6" name="Picture 5">
            <a:extLst>
              <a:ext uri="{FF2B5EF4-FFF2-40B4-BE49-F238E27FC236}">
                <a16:creationId xmlns:a16="http://schemas.microsoft.com/office/drawing/2014/main" id="{CB36ABDA-49EA-8FAE-DB09-1E5F36B53FE4}"/>
              </a:ext>
            </a:extLst>
          </p:cNvPr>
          <p:cNvPicPr>
            <a:picLocks noChangeAspect="1"/>
          </p:cNvPicPr>
          <p:nvPr/>
        </p:nvPicPr>
        <p:blipFill>
          <a:blip r:embed="rId4"/>
          <a:stretch>
            <a:fillRect/>
          </a:stretch>
        </p:blipFill>
        <p:spPr>
          <a:xfrm>
            <a:off x="1384698" y="1860491"/>
            <a:ext cx="6374603" cy="4552636"/>
          </a:xfrm>
          <a:prstGeom prst="rect">
            <a:avLst/>
          </a:prstGeom>
        </p:spPr>
      </p:pic>
    </p:spTree>
    <p:extLst>
      <p:ext uri="{BB962C8B-B14F-4D97-AF65-F5344CB8AC3E}">
        <p14:creationId xmlns:p14="http://schemas.microsoft.com/office/powerpoint/2010/main" val="324736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665478"/>
            <a:ext cx="9367935" cy="997068"/>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after imputing missing values and 		outlier treatment </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30547" y="1662546"/>
            <a:ext cx="8324304" cy="352019"/>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The Final Dataset to build the model.</a:t>
            </a:r>
            <a:endParaRPr sz="2000" dirty="0">
              <a:latin typeface="Verdana"/>
              <a:cs typeface="Verdana"/>
            </a:endParaRPr>
          </a:p>
        </p:txBody>
      </p:sp>
      <p:pic>
        <p:nvPicPr>
          <p:cNvPr id="5" name="Picture 4">
            <a:extLst>
              <a:ext uri="{FF2B5EF4-FFF2-40B4-BE49-F238E27FC236}">
                <a16:creationId xmlns:a16="http://schemas.microsoft.com/office/drawing/2014/main" id="{89DDA3B5-A31E-E7DA-3629-F0A39A98C4B5}"/>
              </a:ext>
            </a:extLst>
          </p:cNvPr>
          <p:cNvPicPr>
            <a:picLocks noChangeAspect="1"/>
          </p:cNvPicPr>
          <p:nvPr/>
        </p:nvPicPr>
        <p:blipFill>
          <a:blip r:embed="rId4"/>
          <a:stretch>
            <a:fillRect/>
          </a:stretch>
        </p:blipFill>
        <p:spPr>
          <a:xfrm>
            <a:off x="-18662" y="2148098"/>
            <a:ext cx="9144000" cy="4044424"/>
          </a:xfrm>
          <a:prstGeom prst="rect">
            <a:avLst/>
          </a:prstGeom>
        </p:spPr>
      </p:pic>
    </p:spTree>
    <p:extLst>
      <p:ext uri="{BB962C8B-B14F-4D97-AF65-F5344CB8AC3E}">
        <p14:creationId xmlns:p14="http://schemas.microsoft.com/office/powerpoint/2010/main" val="4173001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665478"/>
            <a:ext cx="9367935"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model building</a:t>
            </a:r>
            <a:endParaRPr lang="en-US" sz="3200" dirty="0">
              <a:solidFill>
                <a:srgbClr val="C00000"/>
              </a:solidFill>
              <a:latin typeface="Algerian" panose="04020705040A02060702" pitchFamily="82" charset="0"/>
            </a:endParaRPr>
          </a:p>
        </p:txBody>
      </p:sp>
      <p:pic>
        <p:nvPicPr>
          <p:cNvPr id="6" name="Picture 5">
            <a:extLst>
              <a:ext uri="{FF2B5EF4-FFF2-40B4-BE49-F238E27FC236}">
                <a16:creationId xmlns:a16="http://schemas.microsoft.com/office/drawing/2014/main" id="{950B5666-A8C3-9719-6EFB-095E8CCFDBBB}"/>
              </a:ext>
            </a:extLst>
          </p:cNvPr>
          <p:cNvPicPr>
            <a:picLocks noChangeAspect="1"/>
          </p:cNvPicPr>
          <p:nvPr/>
        </p:nvPicPr>
        <p:blipFill>
          <a:blip r:embed="rId4"/>
          <a:stretch>
            <a:fillRect/>
          </a:stretch>
        </p:blipFill>
        <p:spPr>
          <a:xfrm>
            <a:off x="230547" y="1170378"/>
            <a:ext cx="7097115" cy="1474854"/>
          </a:xfrm>
          <a:prstGeom prst="rect">
            <a:avLst/>
          </a:prstGeom>
        </p:spPr>
      </p:pic>
      <p:pic>
        <p:nvPicPr>
          <p:cNvPr id="8" name="Picture 7">
            <a:extLst>
              <a:ext uri="{FF2B5EF4-FFF2-40B4-BE49-F238E27FC236}">
                <a16:creationId xmlns:a16="http://schemas.microsoft.com/office/drawing/2014/main" id="{1502E5CF-C40A-97FF-81EC-0AA1337E2082}"/>
              </a:ext>
            </a:extLst>
          </p:cNvPr>
          <p:cNvPicPr>
            <a:picLocks noChangeAspect="1"/>
          </p:cNvPicPr>
          <p:nvPr/>
        </p:nvPicPr>
        <p:blipFill>
          <a:blip r:embed="rId5"/>
          <a:stretch>
            <a:fillRect/>
          </a:stretch>
        </p:blipFill>
        <p:spPr>
          <a:xfrm>
            <a:off x="205276" y="2696547"/>
            <a:ext cx="8854748" cy="4058893"/>
          </a:xfrm>
          <a:prstGeom prst="rect">
            <a:avLst/>
          </a:prstGeom>
        </p:spPr>
      </p:pic>
    </p:spTree>
    <p:extLst>
      <p:ext uri="{BB962C8B-B14F-4D97-AF65-F5344CB8AC3E}">
        <p14:creationId xmlns:p14="http://schemas.microsoft.com/office/powerpoint/2010/main" val="606133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1. Linear Regression</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linear regression, check the accuracy and plot the distribution of Residuals.</a:t>
            </a:r>
            <a:endParaRPr sz="2000" dirty="0">
              <a:latin typeface="Verdana"/>
              <a:cs typeface="Verdana"/>
            </a:endParaRPr>
          </a:p>
        </p:txBody>
      </p:sp>
      <p:pic>
        <p:nvPicPr>
          <p:cNvPr id="6" name="Picture 5">
            <a:extLst>
              <a:ext uri="{FF2B5EF4-FFF2-40B4-BE49-F238E27FC236}">
                <a16:creationId xmlns:a16="http://schemas.microsoft.com/office/drawing/2014/main" id="{E444B094-87F4-20F8-1073-D38FDD7FC24B}"/>
              </a:ext>
            </a:extLst>
          </p:cNvPr>
          <p:cNvPicPr>
            <a:picLocks noChangeAspect="1"/>
          </p:cNvPicPr>
          <p:nvPr/>
        </p:nvPicPr>
        <p:blipFill>
          <a:blip r:embed="rId4"/>
          <a:stretch>
            <a:fillRect/>
          </a:stretch>
        </p:blipFill>
        <p:spPr>
          <a:xfrm>
            <a:off x="-18661" y="1796077"/>
            <a:ext cx="4133462" cy="4940625"/>
          </a:xfrm>
          <a:prstGeom prst="rect">
            <a:avLst/>
          </a:prstGeom>
        </p:spPr>
      </p:pic>
      <p:pic>
        <p:nvPicPr>
          <p:cNvPr id="8" name="Picture 7">
            <a:extLst>
              <a:ext uri="{FF2B5EF4-FFF2-40B4-BE49-F238E27FC236}">
                <a16:creationId xmlns:a16="http://schemas.microsoft.com/office/drawing/2014/main" id="{9689E2DF-20ED-0E1C-1D57-7C0E890D7BDE}"/>
              </a:ext>
            </a:extLst>
          </p:cNvPr>
          <p:cNvPicPr>
            <a:picLocks noChangeAspect="1"/>
          </p:cNvPicPr>
          <p:nvPr/>
        </p:nvPicPr>
        <p:blipFill>
          <a:blip r:embed="rId5"/>
          <a:stretch>
            <a:fillRect/>
          </a:stretch>
        </p:blipFill>
        <p:spPr>
          <a:xfrm>
            <a:off x="4319395" y="1837301"/>
            <a:ext cx="4824606" cy="4899402"/>
          </a:xfrm>
          <a:prstGeom prst="rect">
            <a:avLst/>
          </a:prstGeom>
        </p:spPr>
      </p:pic>
    </p:spTree>
    <p:extLst>
      <p:ext uri="{BB962C8B-B14F-4D97-AF65-F5344CB8AC3E}">
        <p14:creationId xmlns:p14="http://schemas.microsoft.com/office/powerpoint/2010/main" val="345066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1. Linear Regression</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endParaRPr sz="2000" dirty="0">
              <a:latin typeface="Verdana"/>
              <a:cs typeface="Verdana"/>
            </a:endParaRPr>
          </a:p>
        </p:txBody>
      </p:sp>
      <p:pic>
        <p:nvPicPr>
          <p:cNvPr id="9" name="Picture 8">
            <a:extLst>
              <a:ext uri="{FF2B5EF4-FFF2-40B4-BE49-F238E27FC236}">
                <a16:creationId xmlns:a16="http://schemas.microsoft.com/office/drawing/2014/main" id="{7A89F85B-2322-FBD2-64E5-0B30085A0D63}"/>
              </a:ext>
            </a:extLst>
          </p:cNvPr>
          <p:cNvPicPr>
            <a:picLocks noChangeAspect="1"/>
          </p:cNvPicPr>
          <p:nvPr/>
        </p:nvPicPr>
        <p:blipFill>
          <a:blip r:embed="rId4"/>
          <a:stretch>
            <a:fillRect/>
          </a:stretch>
        </p:blipFill>
        <p:spPr>
          <a:xfrm>
            <a:off x="0" y="1837301"/>
            <a:ext cx="4851918" cy="4944165"/>
          </a:xfrm>
          <a:prstGeom prst="rect">
            <a:avLst/>
          </a:prstGeom>
        </p:spPr>
      </p:pic>
      <p:pic>
        <p:nvPicPr>
          <p:cNvPr id="11" name="Picture 10">
            <a:extLst>
              <a:ext uri="{FF2B5EF4-FFF2-40B4-BE49-F238E27FC236}">
                <a16:creationId xmlns:a16="http://schemas.microsoft.com/office/drawing/2014/main" id="{71FF2C6F-94A3-9123-3DFD-AFF5714EA4DB}"/>
              </a:ext>
            </a:extLst>
          </p:cNvPr>
          <p:cNvPicPr>
            <a:picLocks noChangeAspect="1"/>
          </p:cNvPicPr>
          <p:nvPr/>
        </p:nvPicPr>
        <p:blipFill>
          <a:blip r:embed="rId5"/>
          <a:stretch>
            <a:fillRect/>
          </a:stretch>
        </p:blipFill>
        <p:spPr>
          <a:xfrm>
            <a:off x="5001210" y="1945568"/>
            <a:ext cx="4058814" cy="4511216"/>
          </a:xfrm>
          <a:prstGeom prst="rect">
            <a:avLst/>
          </a:prstGeom>
        </p:spPr>
      </p:pic>
    </p:spTree>
    <p:extLst>
      <p:ext uri="{BB962C8B-B14F-4D97-AF65-F5344CB8AC3E}">
        <p14:creationId xmlns:p14="http://schemas.microsoft.com/office/powerpoint/2010/main" val="308004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2. Random Forest</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random forest,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7F5A750C-F43C-3107-76D6-7B6A38A83B9C}"/>
              </a:ext>
            </a:extLst>
          </p:cNvPr>
          <p:cNvPicPr>
            <a:picLocks noChangeAspect="1"/>
          </p:cNvPicPr>
          <p:nvPr/>
        </p:nvPicPr>
        <p:blipFill>
          <a:blip r:embed="rId4"/>
          <a:stretch>
            <a:fillRect/>
          </a:stretch>
        </p:blipFill>
        <p:spPr>
          <a:xfrm>
            <a:off x="295184" y="1987420"/>
            <a:ext cx="4024212" cy="4749283"/>
          </a:xfrm>
          <a:prstGeom prst="rect">
            <a:avLst/>
          </a:prstGeom>
        </p:spPr>
      </p:pic>
      <p:pic>
        <p:nvPicPr>
          <p:cNvPr id="9" name="Picture 8">
            <a:extLst>
              <a:ext uri="{FF2B5EF4-FFF2-40B4-BE49-F238E27FC236}">
                <a16:creationId xmlns:a16="http://schemas.microsoft.com/office/drawing/2014/main" id="{07D81AD0-EB2F-4166-DA9A-082BE302432D}"/>
              </a:ext>
            </a:extLst>
          </p:cNvPr>
          <p:cNvPicPr>
            <a:picLocks noChangeAspect="1"/>
          </p:cNvPicPr>
          <p:nvPr/>
        </p:nvPicPr>
        <p:blipFill>
          <a:blip r:embed="rId5"/>
          <a:stretch>
            <a:fillRect/>
          </a:stretch>
        </p:blipFill>
        <p:spPr>
          <a:xfrm>
            <a:off x="4457335" y="1987420"/>
            <a:ext cx="4686665" cy="4674637"/>
          </a:xfrm>
          <a:prstGeom prst="rect">
            <a:avLst/>
          </a:prstGeom>
        </p:spPr>
      </p:pic>
    </p:spTree>
    <p:extLst>
      <p:ext uri="{BB962C8B-B14F-4D97-AF65-F5344CB8AC3E}">
        <p14:creationId xmlns:p14="http://schemas.microsoft.com/office/powerpoint/2010/main" val="24714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2. Random Forest</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E3A57CAC-6031-49BE-6FC4-2B95E468CD9D}"/>
              </a:ext>
            </a:extLst>
          </p:cNvPr>
          <p:cNvPicPr>
            <a:picLocks noChangeAspect="1"/>
          </p:cNvPicPr>
          <p:nvPr/>
        </p:nvPicPr>
        <p:blipFill>
          <a:blip r:embed="rId4"/>
          <a:stretch>
            <a:fillRect/>
          </a:stretch>
        </p:blipFill>
        <p:spPr>
          <a:xfrm>
            <a:off x="190015" y="1871707"/>
            <a:ext cx="4381986" cy="4911647"/>
          </a:xfrm>
          <a:prstGeom prst="rect">
            <a:avLst/>
          </a:prstGeom>
        </p:spPr>
      </p:pic>
      <p:pic>
        <p:nvPicPr>
          <p:cNvPr id="8" name="Picture 7">
            <a:extLst>
              <a:ext uri="{FF2B5EF4-FFF2-40B4-BE49-F238E27FC236}">
                <a16:creationId xmlns:a16="http://schemas.microsoft.com/office/drawing/2014/main" id="{E19ED9E3-9990-7BDC-DF12-0962FE742978}"/>
              </a:ext>
            </a:extLst>
          </p:cNvPr>
          <p:cNvPicPr>
            <a:picLocks noChangeAspect="1"/>
          </p:cNvPicPr>
          <p:nvPr/>
        </p:nvPicPr>
        <p:blipFill>
          <a:blip r:embed="rId5"/>
          <a:stretch>
            <a:fillRect/>
          </a:stretch>
        </p:blipFill>
        <p:spPr>
          <a:xfrm>
            <a:off x="4665119" y="1871707"/>
            <a:ext cx="4478881" cy="4799682"/>
          </a:xfrm>
          <a:prstGeom prst="rect">
            <a:avLst/>
          </a:prstGeom>
        </p:spPr>
      </p:pic>
    </p:spTree>
    <p:extLst>
      <p:ext uri="{BB962C8B-B14F-4D97-AF65-F5344CB8AC3E}">
        <p14:creationId xmlns:p14="http://schemas.microsoft.com/office/powerpoint/2010/main" val="172999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3. Decision Tree</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decision tree,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7281FA9C-CF88-62D8-1D1F-35F96B50AEE5}"/>
              </a:ext>
            </a:extLst>
          </p:cNvPr>
          <p:cNvPicPr>
            <a:picLocks noChangeAspect="1"/>
          </p:cNvPicPr>
          <p:nvPr/>
        </p:nvPicPr>
        <p:blipFill>
          <a:blip r:embed="rId4"/>
          <a:stretch>
            <a:fillRect/>
          </a:stretch>
        </p:blipFill>
        <p:spPr>
          <a:xfrm>
            <a:off x="0" y="1837302"/>
            <a:ext cx="4096139" cy="4666136"/>
          </a:xfrm>
          <a:prstGeom prst="rect">
            <a:avLst/>
          </a:prstGeom>
        </p:spPr>
      </p:pic>
      <p:pic>
        <p:nvPicPr>
          <p:cNvPr id="9" name="Picture 8">
            <a:extLst>
              <a:ext uri="{FF2B5EF4-FFF2-40B4-BE49-F238E27FC236}">
                <a16:creationId xmlns:a16="http://schemas.microsoft.com/office/drawing/2014/main" id="{5DB7AF6C-AC01-C993-0AAD-4E9565634800}"/>
              </a:ext>
            </a:extLst>
          </p:cNvPr>
          <p:cNvPicPr>
            <a:picLocks noChangeAspect="1"/>
          </p:cNvPicPr>
          <p:nvPr/>
        </p:nvPicPr>
        <p:blipFill>
          <a:blip r:embed="rId5"/>
          <a:stretch>
            <a:fillRect/>
          </a:stretch>
        </p:blipFill>
        <p:spPr>
          <a:xfrm>
            <a:off x="4056940" y="1837302"/>
            <a:ext cx="5087060" cy="4740780"/>
          </a:xfrm>
          <a:prstGeom prst="rect">
            <a:avLst/>
          </a:prstGeom>
        </p:spPr>
      </p:pic>
    </p:spTree>
    <p:extLst>
      <p:ext uri="{BB962C8B-B14F-4D97-AF65-F5344CB8AC3E}">
        <p14:creationId xmlns:p14="http://schemas.microsoft.com/office/powerpoint/2010/main" val="62223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3. Decision Tree</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5CE7664D-8E64-BB52-B42D-B3DFC1159455}"/>
              </a:ext>
            </a:extLst>
          </p:cNvPr>
          <p:cNvPicPr>
            <a:picLocks noChangeAspect="1"/>
          </p:cNvPicPr>
          <p:nvPr/>
        </p:nvPicPr>
        <p:blipFill>
          <a:blip r:embed="rId4"/>
          <a:stretch>
            <a:fillRect/>
          </a:stretch>
        </p:blipFill>
        <p:spPr>
          <a:xfrm>
            <a:off x="0" y="1929062"/>
            <a:ext cx="4739951" cy="4347437"/>
          </a:xfrm>
          <a:prstGeom prst="rect">
            <a:avLst/>
          </a:prstGeom>
        </p:spPr>
      </p:pic>
      <p:pic>
        <p:nvPicPr>
          <p:cNvPr id="8" name="Picture 7">
            <a:extLst>
              <a:ext uri="{FF2B5EF4-FFF2-40B4-BE49-F238E27FC236}">
                <a16:creationId xmlns:a16="http://schemas.microsoft.com/office/drawing/2014/main" id="{4DB5C22F-9ADB-07C8-28A9-24D862CF1EE9}"/>
              </a:ext>
            </a:extLst>
          </p:cNvPr>
          <p:cNvPicPr>
            <a:picLocks noChangeAspect="1"/>
          </p:cNvPicPr>
          <p:nvPr/>
        </p:nvPicPr>
        <p:blipFill>
          <a:blip r:embed="rId5"/>
          <a:stretch>
            <a:fillRect/>
          </a:stretch>
        </p:blipFill>
        <p:spPr>
          <a:xfrm>
            <a:off x="4926563" y="1996751"/>
            <a:ext cx="4217437" cy="4096139"/>
          </a:xfrm>
          <a:prstGeom prst="rect">
            <a:avLst/>
          </a:prstGeom>
        </p:spPr>
      </p:pic>
    </p:spTree>
    <p:extLst>
      <p:ext uri="{BB962C8B-B14F-4D97-AF65-F5344CB8AC3E}">
        <p14:creationId xmlns:p14="http://schemas.microsoft.com/office/powerpoint/2010/main" val="1493957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4. Bagging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bagging regressor,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B499AED1-214C-D25B-1525-ABECDBC87606}"/>
              </a:ext>
            </a:extLst>
          </p:cNvPr>
          <p:cNvPicPr>
            <a:picLocks noChangeAspect="1"/>
          </p:cNvPicPr>
          <p:nvPr/>
        </p:nvPicPr>
        <p:blipFill>
          <a:blip r:embed="rId4"/>
          <a:stretch>
            <a:fillRect/>
          </a:stretch>
        </p:blipFill>
        <p:spPr>
          <a:xfrm>
            <a:off x="0" y="2038289"/>
            <a:ext cx="4319395" cy="4455817"/>
          </a:xfrm>
          <a:prstGeom prst="rect">
            <a:avLst/>
          </a:prstGeom>
        </p:spPr>
      </p:pic>
      <p:pic>
        <p:nvPicPr>
          <p:cNvPr id="9" name="Picture 8">
            <a:extLst>
              <a:ext uri="{FF2B5EF4-FFF2-40B4-BE49-F238E27FC236}">
                <a16:creationId xmlns:a16="http://schemas.microsoft.com/office/drawing/2014/main" id="{87C38AB2-A0AC-CC7C-8729-05D17C0124A0}"/>
              </a:ext>
            </a:extLst>
          </p:cNvPr>
          <p:cNvPicPr>
            <a:picLocks noChangeAspect="1"/>
          </p:cNvPicPr>
          <p:nvPr/>
        </p:nvPicPr>
        <p:blipFill>
          <a:blip r:embed="rId5"/>
          <a:stretch>
            <a:fillRect/>
          </a:stretch>
        </p:blipFill>
        <p:spPr>
          <a:xfrm>
            <a:off x="4457335" y="2038289"/>
            <a:ext cx="4686665" cy="4455817"/>
          </a:xfrm>
          <a:prstGeom prst="rect">
            <a:avLst/>
          </a:prstGeom>
        </p:spPr>
      </p:pic>
    </p:spTree>
    <p:extLst>
      <p:ext uri="{BB962C8B-B14F-4D97-AF65-F5344CB8AC3E}">
        <p14:creationId xmlns:p14="http://schemas.microsoft.com/office/powerpoint/2010/main" val="222241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3" y="102559"/>
            <a:ext cx="1187051" cy="411359"/>
          </a:xfrm>
          <a:prstGeom prst="rect">
            <a:avLst/>
          </a:prstGeom>
          <a:noFill/>
          <a:ln>
            <a:noFill/>
          </a:ln>
        </p:spPr>
      </p:pic>
      <p:sp>
        <p:nvSpPr>
          <p:cNvPr id="2" name="object 2">
            <a:extLst>
              <a:ext uri="{FF2B5EF4-FFF2-40B4-BE49-F238E27FC236}">
                <a16:creationId xmlns:a16="http://schemas.microsoft.com/office/drawing/2014/main" id="{A4786D9A-41BE-E2C5-8310-B7B762489941}"/>
              </a:ext>
            </a:extLst>
          </p:cNvPr>
          <p:cNvSpPr txBox="1">
            <a:spLocks/>
          </p:cNvSpPr>
          <p:nvPr/>
        </p:nvSpPr>
        <p:spPr>
          <a:xfrm>
            <a:off x="-20902" y="523983"/>
            <a:ext cx="4797272"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114" dirty="0">
                <a:solidFill>
                  <a:srgbClr val="C00000"/>
                </a:solidFill>
                <a:latin typeface="Algerian" panose="04020705040A02060702" pitchFamily="82" charset="0"/>
              </a:rPr>
              <a:t>Problem</a:t>
            </a:r>
            <a:r>
              <a:rPr lang="en-US" sz="3200" spc="-75" dirty="0">
                <a:solidFill>
                  <a:srgbClr val="C00000"/>
                </a:solidFill>
                <a:latin typeface="Algerian" panose="04020705040A02060702" pitchFamily="82" charset="0"/>
              </a:rPr>
              <a:t> </a:t>
            </a:r>
            <a:r>
              <a:rPr lang="en-US" sz="3200" spc="90" dirty="0">
                <a:solidFill>
                  <a:srgbClr val="C00000"/>
                </a:solidFill>
                <a:latin typeface="Algerian" panose="04020705040A02060702" pitchFamily="82" charset="0"/>
              </a:rPr>
              <a:t>Statement</a:t>
            </a:r>
            <a:endParaRPr lang="en-US" sz="3200" dirty="0">
              <a:solidFill>
                <a:srgbClr val="C00000"/>
              </a:solidFill>
              <a:latin typeface="Algerian" panose="04020705040A02060702" pitchFamily="82" charset="0"/>
            </a:endParaRPr>
          </a:p>
        </p:txBody>
      </p:sp>
      <p:sp>
        <p:nvSpPr>
          <p:cNvPr id="3" name="object 3">
            <a:extLst>
              <a:ext uri="{FF2B5EF4-FFF2-40B4-BE49-F238E27FC236}">
                <a16:creationId xmlns:a16="http://schemas.microsoft.com/office/drawing/2014/main" id="{F23FF90F-EA8C-9FC2-2078-A506BC666F09}"/>
              </a:ext>
            </a:extLst>
          </p:cNvPr>
          <p:cNvSpPr txBox="1"/>
          <p:nvPr/>
        </p:nvSpPr>
        <p:spPr>
          <a:xfrm>
            <a:off x="4870580" y="1403004"/>
            <a:ext cx="4170783" cy="5409173"/>
          </a:xfrm>
          <a:prstGeom prst="rect">
            <a:avLst/>
          </a:prstGeom>
        </p:spPr>
        <p:txBody>
          <a:bodyPr vert="horz" wrap="square" lIns="0" tIns="12700" rIns="0" bIns="0" rtlCol="0">
            <a:spAutoFit/>
          </a:bodyPr>
          <a:lstStyle/>
          <a:p>
            <a:pPr marL="12700" marR="5080">
              <a:lnSpc>
                <a:spcPct val="115100"/>
              </a:lnSpc>
              <a:spcBef>
                <a:spcPts val="100"/>
              </a:spcBef>
            </a:pPr>
            <a:r>
              <a:rPr lang="en-US" sz="1800" spc="30" dirty="0">
                <a:solidFill>
                  <a:srgbClr val="124F5C"/>
                </a:solidFill>
                <a:latin typeface="Verdana" panose="020B0604030504040204" pitchFamily="34" charset="0"/>
                <a:ea typeface="Verdana" panose="020B0604030504040204" pitchFamily="34" charset="0"/>
                <a:cs typeface="Verdana"/>
              </a:rPr>
              <a:t>As we know the concept of Data science and ML is useful in many of the domains, in </a:t>
            </a:r>
            <a:r>
              <a:rPr lang="en-US" sz="1800" spc="30" dirty="0">
                <a:solidFill>
                  <a:srgbClr val="124F5C"/>
                </a:solidFill>
                <a:latin typeface="Verdana" panose="020B0604030504040204" pitchFamily="34" charset="0"/>
                <a:ea typeface="Verdana" panose="020B0604030504040204" pitchFamily="34" charset="0"/>
              </a:rPr>
              <a:t>which</a:t>
            </a:r>
            <a:r>
              <a:rPr lang="en-US" sz="1800" spc="30" dirty="0">
                <a:solidFill>
                  <a:srgbClr val="124F5C"/>
                </a:solidFill>
                <a:latin typeface="Verdana" panose="020B0604030504040204" pitchFamily="34" charset="0"/>
                <a:ea typeface="Verdana" panose="020B0604030504040204" pitchFamily="34" charset="0"/>
                <a:cs typeface="Verdana"/>
              </a:rPr>
              <a:t> one of the emerging domains is Automobile. As we can upfront build predictive models to forecast the revenue of the company, loyal customers analysis. Survival period of the machines etc. and a lot of analysis we can perform and prescribe too.</a:t>
            </a:r>
          </a:p>
          <a:p>
            <a:pPr marL="12700" marR="5080">
              <a:lnSpc>
                <a:spcPct val="115100"/>
              </a:lnSpc>
              <a:spcBef>
                <a:spcPts val="100"/>
              </a:spcBef>
            </a:pPr>
            <a:r>
              <a:rPr lang="en-US" sz="1800" b="1" dirty="0">
                <a:solidFill>
                  <a:srgbClr val="FF0000"/>
                </a:solidFill>
                <a:latin typeface="Verdana" panose="020B0604030504040204" pitchFamily="34" charset="0"/>
                <a:ea typeface="Verdana" panose="020B0604030504040204" pitchFamily="34" charset="0"/>
                <a:cs typeface="Tahoma"/>
              </a:rPr>
              <a:t>The main objective is that if a client establishes the business whether they can survive in the present market, and at what % of market share will be hold by the different companies.</a:t>
            </a:r>
            <a:endParaRPr sz="1800" b="1" dirty="0">
              <a:solidFill>
                <a:srgbClr val="FF0000"/>
              </a:solidFill>
              <a:latin typeface="Verdana" panose="020B0604030504040204" pitchFamily="34" charset="0"/>
              <a:ea typeface="Verdana" panose="020B0604030504040204" pitchFamily="34" charset="0"/>
              <a:cs typeface="Tahoma"/>
            </a:endParaRPr>
          </a:p>
        </p:txBody>
      </p:sp>
      <p:pic>
        <p:nvPicPr>
          <p:cNvPr id="6" name="Picture 5">
            <a:extLst>
              <a:ext uri="{FF2B5EF4-FFF2-40B4-BE49-F238E27FC236}">
                <a16:creationId xmlns:a16="http://schemas.microsoft.com/office/drawing/2014/main" id="{B956C68A-F560-2C04-FD28-A4A32FCD8E51}"/>
              </a:ext>
            </a:extLst>
          </p:cNvPr>
          <p:cNvPicPr>
            <a:picLocks noChangeAspect="1"/>
          </p:cNvPicPr>
          <p:nvPr/>
        </p:nvPicPr>
        <p:blipFill>
          <a:blip r:embed="rId4"/>
          <a:stretch>
            <a:fillRect/>
          </a:stretch>
        </p:blipFill>
        <p:spPr>
          <a:xfrm>
            <a:off x="0" y="1420720"/>
            <a:ext cx="4674637" cy="5055192"/>
          </a:xfrm>
          <a:prstGeom prst="rect">
            <a:avLst/>
          </a:prstGeom>
        </p:spPr>
      </p:pic>
    </p:spTree>
    <p:extLst>
      <p:ext uri="{BB962C8B-B14F-4D97-AF65-F5344CB8AC3E}">
        <p14:creationId xmlns:p14="http://schemas.microsoft.com/office/powerpoint/2010/main" val="4180197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4. Bagging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EBFBAB50-481F-1053-CE14-AD886C65B8C3}"/>
              </a:ext>
            </a:extLst>
          </p:cNvPr>
          <p:cNvPicPr>
            <a:picLocks noChangeAspect="1"/>
          </p:cNvPicPr>
          <p:nvPr/>
        </p:nvPicPr>
        <p:blipFill>
          <a:blip r:embed="rId4"/>
          <a:stretch>
            <a:fillRect/>
          </a:stretch>
        </p:blipFill>
        <p:spPr>
          <a:xfrm>
            <a:off x="93306" y="1996751"/>
            <a:ext cx="4590661" cy="4674638"/>
          </a:xfrm>
          <a:prstGeom prst="rect">
            <a:avLst/>
          </a:prstGeom>
        </p:spPr>
      </p:pic>
      <p:pic>
        <p:nvPicPr>
          <p:cNvPr id="8" name="Picture 7">
            <a:extLst>
              <a:ext uri="{FF2B5EF4-FFF2-40B4-BE49-F238E27FC236}">
                <a16:creationId xmlns:a16="http://schemas.microsoft.com/office/drawing/2014/main" id="{78FC4785-FB3A-6ADF-F295-D26E095140C4}"/>
              </a:ext>
            </a:extLst>
          </p:cNvPr>
          <p:cNvPicPr>
            <a:picLocks noChangeAspect="1"/>
          </p:cNvPicPr>
          <p:nvPr/>
        </p:nvPicPr>
        <p:blipFill>
          <a:blip r:embed="rId5"/>
          <a:stretch>
            <a:fillRect/>
          </a:stretch>
        </p:blipFill>
        <p:spPr>
          <a:xfrm>
            <a:off x="4783415" y="1996751"/>
            <a:ext cx="4360585" cy="4279748"/>
          </a:xfrm>
          <a:prstGeom prst="rect">
            <a:avLst/>
          </a:prstGeom>
        </p:spPr>
      </p:pic>
    </p:spTree>
    <p:extLst>
      <p:ext uri="{BB962C8B-B14F-4D97-AF65-F5344CB8AC3E}">
        <p14:creationId xmlns:p14="http://schemas.microsoft.com/office/powerpoint/2010/main" val="1437881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5. K neighbors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K Neighbors regressor,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0BC7D8EF-1455-E0AD-01B9-019E14CD0AB6}"/>
              </a:ext>
            </a:extLst>
          </p:cNvPr>
          <p:cNvPicPr>
            <a:picLocks noChangeAspect="1"/>
          </p:cNvPicPr>
          <p:nvPr/>
        </p:nvPicPr>
        <p:blipFill>
          <a:blip r:embed="rId4"/>
          <a:stretch>
            <a:fillRect/>
          </a:stretch>
        </p:blipFill>
        <p:spPr>
          <a:xfrm>
            <a:off x="-18662" y="1912776"/>
            <a:ext cx="4271065" cy="4823927"/>
          </a:xfrm>
          <a:prstGeom prst="rect">
            <a:avLst/>
          </a:prstGeom>
        </p:spPr>
      </p:pic>
      <p:pic>
        <p:nvPicPr>
          <p:cNvPr id="9" name="Picture 8">
            <a:extLst>
              <a:ext uri="{FF2B5EF4-FFF2-40B4-BE49-F238E27FC236}">
                <a16:creationId xmlns:a16="http://schemas.microsoft.com/office/drawing/2014/main" id="{C6435B0B-2AB7-FDF4-F304-AF85C3DCE424}"/>
              </a:ext>
            </a:extLst>
          </p:cNvPr>
          <p:cNvPicPr>
            <a:picLocks noChangeAspect="1"/>
          </p:cNvPicPr>
          <p:nvPr/>
        </p:nvPicPr>
        <p:blipFill>
          <a:blip r:embed="rId5"/>
          <a:stretch>
            <a:fillRect/>
          </a:stretch>
        </p:blipFill>
        <p:spPr>
          <a:xfrm>
            <a:off x="4520259" y="1912776"/>
            <a:ext cx="4472815" cy="4823927"/>
          </a:xfrm>
          <a:prstGeom prst="rect">
            <a:avLst/>
          </a:prstGeom>
        </p:spPr>
      </p:pic>
    </p:spTree>
    <p:extLst>
      <p:ext uri="{BB962C8B-B14F-4D97-AF65-F5344CB8AC3E}">
        <p14:creationId xmlns:p14="http://schemas.microsoft.com/office/powerpoint/2010/main" val="2116838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18619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5. K neighbors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6A2C04E2-D231-ACD1-6118-1E0F6E106C9E}"/>
              </a:ext>
            </a:extLst>
          </p:cNvPr>
          <p:cNvPicPr>
            <a:picLocks noChangeAspect="1"/>
          </p:cNvPicPr>
          <p:nvPr/>
        </p:nvPicPr>
        <p:blipFill>
          <a:blip r:embed="rId4"/>
          <a:stretch>
            <a:fillRect/>
          </a:stretch>
        </p:blipFill>
        <p:spPr>
          <a:xfrm>
            <a:off x="-18662" y="1873188"/>
            <a:ext cx="4803726" cy="4616389"/>
          </a:xfrm>
          <a:prstGeom prst="rect">
            <a:avLst/>
          </a:prstGeom>
        </p:spPr>
      </p:pic>
      <p:pic>
        <p:nvPicPr>
          <p:cNvPr id="8" name="Picture 7">
            <a:extLst>
              <a:ext uri="{FF2B5EF4-FFF2-40B4-BE49-F238E27FC236}">
                <a16:creationId xmlns:a16="http://schemas.microsoft.com/office/drawing/2014/main" id="{75E957C1-CCD5-249B-07A5-EAE44BEF1819}"/>
              </a:ext>
            </a:extLst>
          </p:cNvPr>
          <p:cNvPicPr>
            <a:picLocks noChangeAspect="1"/>
          </p:cNvPicPr>
          <p:nvPr/>
        </p:nvPicPr>
        <p:blipFill>
          <a:blip r:embed="rId5"/>
          <a:stretch>
            <a:fillRect/>
          </a:stretch>
        </p:blipFill>
        <p:spPr>
          <a:xfrm>
            <a:off x="5045155" y="2015231"/>
            <a:ext cx="4098845" cy="3941686"/>
          </a:xfrm>
          <a:prstGeom prst="rect">
            <a:avLst/>
          </a:prstGeom>
        </p:spPr>
      </p:pic>
    </p:spTree>
    <p:extLst>
      <p:ext uri="{BB962C8B-B14F-4D97-AF65-F5344CB8AC3E}">
        <p14:creationId xmlns:p14="http://schemas.microsoft.com/office/powerpoint/2010/main" val="2658289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6. Support vector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support vector regressor,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02A35146-56A4-3465-F783-C09FD9EA4D45}"/>
              </a:ext>
            </a:extLst>
          </p:cNvPr>
          <p:cNvPicPr>
            <a:picLocks noChangeAspect="1"/>
          </p:cNvPicPr>
          <p:nvPr/>
        </p:nvPicPr>
        <p:blipFill>
          <a:blip r:embed="rId4"/>
          <a:stretch>
            <a:fillRect/>
          </a:stretch>
        </p:blipFill>
        <p:spPr>
          <a:xfrm>
            <a:off x="1" y="1837301"/>
            <a:ext cx="4208016" cy="4723361"/>
          </a:xfrm>
          <a:prstGeom prst="rect">
            <a:avLst/>
          </a:prstGeom>
        </p:spPr>
      </p:pic>
      <p:pic>
        <p:nvPicPr>
          <p:cNvPr id="9" name="Picture 8">
            <a:extLst>
              <a:ext uri="{FF2B5EF4-FFF2-40B4-BE49-F238E27FC236}">
                <a16:creationId xmlns:a16="http://schemas.microsoft.com/office/drawing/2014/main" id="{80FCA745-6E03-2EF1-D2A8-0C6542FAF9A7}"/>
              </a:ext>
            </a:extLst>
          </p:cNvPr>
          <p:cNvPicPr>
            <a:picLocks noChangeAspect="1"/>
          </p:cNvPicPr>
          <p:nvPr/>
        </p:nvPicPr>
        <p:blipFill>
          <a:blip r:embed="rId5"/>
          <a:stretch>
            <a:fillRect/>
          </a:stretch>
        </p:blipFill>
        <p:spPr>
          <a:xfrm>
            <a:off x="4266518" y="1953089"/>
            <a:ext cx="4877481" cy="4607574"/>
          </a:xfrm>
          <a:prstGeom prst="rect">
            <a:avLst/>
          </a:prstGeom>
        </p:spPr>
      </p:pic>
    </p:spTree>
    <p:extLst>
      <p:ext uri="{BB962C8B-B14F-4D97-AF65-F5344CB8AC3E}">
        <p14:creationId xmlns:p14="http://schemas.microsoft.com/office/powerpoint/2010/main" val="312252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6. Support vector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8079D2E0-72AB-B569-23F7-ADD3DC0E1892}"/>
              </a:ext>
            </a:extLst>
          </p:cNvPr>
          <p:cNvPicPr>
            <a:picLocks noChangeAspect="1"/>
          </p:cNvPicPr>
          <p:nvPr/>
        </p:nvPicPr>
        <p:blipFill>
          <a:blip r:embed="rId4"/>
          <a:stretch>
            <a:fillRect/>
          </a:stretch>
        </p:blipFill>
        <p:spPr>
          <a:xfrm>
            <a:off x="0" y="1855434"/>
            <a:ext cx="4572000" cy="4776186"/>
          </a:xfrm>
          <a:prstGeom prst="rect">
            <a:avLst/>
          </a:prstGeom>
        </p:spPr>
      </p:pic>
      <p:pic>
        <p:nvPicPr>
          <p:cNvPr id="8" name="Picture 7">
            <a:extLst>
              <a:ext uri="{FF2B5EF4-FFF2-40B4-BE49-F238E27FC236}">
                <a16:creationId xmlns:a16="http://schemas.microsoft.com/office/drawing/2014/main" id="{B29E11D2-5D6A-934C-AA97-CDF5A99F19BF}"/>
              </a:ext>
            </a:extLst>
          </p:cNvPr>
          <p:cNvPicPr>
            <a:picLocks noChangeAspect="1"/>
          </p:cNvPicPr>
          <p:nvPr/>
        </p:nvPicPr>
        <p:blipFill>
          <a:blip r:embed="rId5"/>
          <a:stretch>
            <a:fillRect/>
          </a:stretch>
        </p:blipFill>
        <p:spPr>
          <a:xfrm>
            <a:off x="4703262" y="1985798"/>
            <a:ext cx="4138897" cy="4290701"/>
          </a:xfrm>
          <a:prstGeom prst="rect">
            <a:avLst/>
          </a:prstGeom>
        </p:spPr>
      </p:pic>
    </p:spTree>
    <p:extLst>
      <p:ext uri="{BB962C8B-B14F-4D97-AF65-F5344CB8AC3E}">
        <p14:creationId xmlns:p14="http://schemas.microsoft.com/office/powerpoint/2010/main" val="3692963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7. Ada boost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Adaboost Regressor,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596108F2-6FB1-BAFE-6C09-807CA0B64B06}"/>
              </a:ext>
            </a:extLst>
          </p:cNvPr>
          <p:cNvPicPr>
            <a:picLocks noChangeAspect="1"/>
          </p:cNvPicPr>
          <p:nvPr/>
        </p:nvPicPr>
        <p:blipFill>
          <a:blip r:embed="rId4"/>
          <a:stretch>
            <a:fillRect/>
          </a:stretch>
        </p:blipFill>
        <p:spPr>
          <a:xfrm>
            <a:off x="0" y="1837301"/>
            <a:ext cx="4258269" cy="4634521"/>
          </a:xfrm>
          <a:prstGeom prst="rect">
            <a:avLst/>
          </a:prstGeom>
        </p:spPr>
      </p:pic>
      <p:pic>
        <p:nvPicPr>
          <p:cNvPr id="9" name="Picture 8">
            <a:extLst>
              <a:ext uri="{FF2B5EF4-FFF2-40B4-BE49-F238E27FC236}">
                <a16:creationId xmlns:a16="http://schemas.microsoft.com/office/drawing/2014/main" id="{5CCED166-368A-E093-7B48-3F3C0B2770F1}"/>
              </a:ext>
            </a:extLst>
          </p:cNvPr>
          <p:cNvPicPr>
            <a:picLocks noChangeAspect="1"/>
          </p:cNvPicPr>
          <p:nvPr/>
        </p:nvPicPr>
        <p:blipFill>
          <a:blip r:embed="rId5"/>
          <a:stretch>
            <a:fillRect/>
          </a:stretch>
        </p:blipFill>
        <p:spPr>
          <a:xfrm>
            <a:off x="4171008" y="1837301"/>
            <a:ext cx="4972991" cy="4531698"/>
          </a:xfrm>
          <a:prstGeom prst="rect">
            <a:avLst/>
          </a:prstGeom>
        </p:spPr>
      </p:pic>
    </p:spTree>
    <p:extLst>
      <p:ext uri="{BB962C8B-B14F-4D97-AF65-F5344CB8AC3E}">
        <p14:creationId xmlns:p14="http://schemas.microsoft.com/office/powerpoint/2010/main" val="353303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7. Ada boost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3C49BCBA-3C0C-17D7-859D-5AC308F26CB4}"/>
              </a:ext>
            </a:extLst>
          </p:cNvPr>
          <p:cNvPicPr>
            <a:picLocks noChangeAspect="1"/>
          </p:cNvPicPr>
          <p:nvPr/>
        </p:nvPicPr>
        <p:blipFill>
          <a:blip r:embed="rId4"/>
          <a:stretch>
            <a:fillRect/>
          </a:stretch>
        </p:blipFill>
        <p:spPr>
          <a:xfrm>
            <a:off x="0" y="1944210"/>
            <a:ext cx="4643021" cy="4696287"/>
          </a:xfrm>
          <a:prstGeom prst="rect">
            <a:avLst/>
          </a:prstGeom>
        </p:spPr>
      </p:pic>
      <p:pic>
        <p:nvPicPr>
          <p:cNvPr id="8" name="Picture 7">
            <a:extLst>
              <a:ext uri="{FF2B5EF4-FFF2-40B4-BE49-F238E27FC236}">
                <a16:creationId xmlns:a16="http://schemas.microsoft.com/office/drawing/2014/main" id="{9511E7D7-78B3-9C3C-A05D-F115A4CF621D}"/>
              </a:ext>
            </a:extLst>
          </p:cNvPr>
          <p:cNvPicPr>
            <a:picLocks noChangeAspect="1"/>
          </p:cNvPicPr>
          <p:nvPr/>
        </p:nvPicPr>
        <p:blipFill>
          <a:blip r:embed="rId5"/>
          <a:stretch>
            <a:fillRect/>
          </a:stretch>
        </p:blipFill>
        <p:spPr>
          <a:xfrm>
            <a:off x="4784459" y="1944211"/>
            <a:ext cx="4359541" cy="4332288"/>
          </a:xfrm>
          <a:prstGeom prst="rect">
            <a:avLst/>
          </a:prstGeom>
        </p:spPr>
      </p:pic>
    </p:spTree>
    <p:extLst>
      <p:ext uri="{BB962C8B-B14F-4D97-AF65-F5344CB8AC3E}">
        <p14:creationId xmlns:p14="http://schemas.microsoft.com/office/powerpoint/2010/main" val="193196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8. Voting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create a pipeline for Voting regressor, check the accuracy and plot the distribution of Residuals.</a:t>
            </a:r>
            <a:endParaRPr sz="2000" dirty="0">
              <a:latin typeface="Verdana"/>
              <a:cs typeface="Verdana"/>
            </a:endParaRPr>
          </a:p>
        </p:txBody>
      </p:sp>
      <p:pic>
        <p:nvPicPr>
          <p:cNvPr id="5" name="Picture 4">
            <a:extLst>
              <a:ext uri="{FF2B5EF4-FFF2-40B4-BE49-F238E27FC236}">
                <a16:creationId xmlns:a16="http://schemas.microsoft.com/office/drawing/2014/main" id="{9627AD56-DB08-F565-8A8A-0EC19D8A6481}"/>
              </a:ext>
            </a:extLst>
          </p:cNvPr>
          <p:cNvPicPr>
            <a:picLocks noChangeAspect="1"/>
          </p:cNvPicPr>
          <p:nvPr/>
        </p:nvPicPr>
        <p:blipFill>
          <a:blip r:embed="rId4"/>
          <a:stretch>
            <a:fillRect/>
          </a:stretch>
        </p:blipFill>
        <p:spPr>
          <a:xfrm>
            <a:off x="-18662" y="1855872"/>
            <a:ext cx="5309753" cy="4859977"/>
          </a:xfrm>
          <a:prstGeom prst="rect">
            <a:avLst/>
          </a:prstGeom>
        </p:spPr>
      </p:pic>
      <p:pic>
        <p:nvPicPr>
          <p:cNvPr id="9" name="Picture 8">
            <a:extLst>
              <a:ext uri="{FF2B5EF4-FFF2-40B4-BE49-F238E27FC236}">
                <a16:creationId xmlns:a16="http://schemas.microsoft.com/office/drawing/2014/main" id="{BDE9834E-92D3-CC6B-F56C-D936DF4ADD4D}"/>
              </a:ext>
            </a:extLst>
          </p:cNvPr>
          <p:cNvPicPr>
            <a:picLocks noChangeAspect="1"/>
          </p:cNvPicPr>
          <p:nvPr/>
        </p:nvPicPr>
        <p:blipFill>
          <a:blip r:embed="rId5"/>
          <a:stretch>
            <a:fillRect/>
          </a:stretch>
        </p:blipFill>
        <p:spPr>
          <a:xfrm>
            <a:off x="5291090" y="1855872"/>
            <a:ext cx="3852909" cy="4524748"/>
          </a:xfrm>
          <a:prstGeom prst="rect">
            <a:avLst/>
          </a:prstGeom>
        </p:spPr>
      </p:pic>
    </p:spTree>
    <p:extLst>
      <p:ext uri="{BB962C8B-B14F-4D97-AF65-F5344CB8AC3E}">
        <p14:creationId xmlns:p14="http://schemas.microsoft.com/office/powerpoint/2010/main" val="3023414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8. Voting regressor</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295183" y="1109694"/>
            <a:ext cx="8324304" cy="659796"/>
          </a:xfrm>
          <a:prstGeom prst="rect">
            <a:avLst/>
          </a:prstGeom>
        </p:spPr>
        <p:txBody>
          <a:bodyPr vert="horz" wrap="square" lIns="0" tIns="43815" rIns="0" bIns="0" rtlCol="0">
            <a:spAutoFit/>
          </a:bodyPr>
          <a:lstStyle/>
          <a:p>
            <a:pPr marL="329565" indent="-317500">
              <a:lnSpc>
                <a:spcPct val="100000"/>
              </a:lnSpc>
              <a:spcBef>
                <a:spcPts val="345"/>
              </a:spcBef>
              <a:buFont typeface="Times New Roman"/>
              <a:buChar char="●"/>
              <a:tabLst>
                <a:tab pos="329565" algn="l"/>
                <a:tab pos="330200" algn="l"/>
              </a:tabLst>
            </a:pPr>
            <a:r>
              <a:rPr lang="en-US" sz="2000" dirty="0">
                <a:latin typeface="Verdana"/>
                <a:cs typeface="Verdana"/>
              </a:rPr>
              <a:t>Here we plot a scatter plot between actual and predicted values and also see the difference in values.</a:t>
            </a:r>
          </a:p>
        </p:txBody>
      </p:sp>
      <p:pic>
        <p:nvPicPr>
          <p:cNvPr id="6" name="Picture 5">
            <a:extLst>
              <a:ext uri="{FF2B5EF4-FFF2-40B4-BE49-F238E27FC236}">
                <a16:creationId xmlns:a16="http://schemas.microsoft.com/office/drawing/2014/main" id="{3E4FEACE-82CF-71B4-DD8C-489E62088088}"/>
              </a:ext>
            </a:extLst>
          </p:cNvPr>
          <p:cNvPicPr>
            <a:picLocks noChangeAspect="1"/>
          </p:cNvPicPr>
          <p:nvPr/>
        </p:nvPicPr>
        <p:blipFill>
          <a:blip r:embed="rId4"/>
          <a:stretch>
            <a:fillRect/>
          </a:stretch>
        </p:blipFill>
        <p:spPr>
          <a:xfrm>
            <a:off x="0" y="2031369"/>
            <a:ext cx="4732705" cy="4443295"/>
          </a:xfrm>
          <a:prstGeom prst="rect">
            <a:avLst/>
          </a:prstGeom>
        </p:spPr>
      </p:pic>
      <p:pic>
        <p:nvPicPr>
          <p:cNvPr id="8" name="Picture 7">
            <a:extLst>
              <a:ext uri="{FF2B5EF4-FFF2-40B4-BE49-F238E27FC236}">
                <a16:creationId xmlns:a16="http://schemas.microsoft.com/office/drawing/2014/main" id="{750F5565-E622-2345-BF92-FC923FA8D858}"/>
              </a:ext>
            </a:extLst>
          </p:cNvPr>
          <p:cNvPicPr>
            <a:picLocks noChangeAspect="1"/>
          </p:cNvPicPr>
          <p:nvPr/>
        </p:nvPicPr>
        <p:blipFill>
          <a:blip r:embed="rId5"/>
          <a:stretch>
            <a:fillRect/>
          </a:stretch>
        </p:blipFill>
        <p:spPr>
          <a:xfrm>
            <a:off x="4927799" y="2031370"/>
            <a:ext cx="4899782" cy="4369430"/>
          </a:xfrm>
          <a:prstGeom prst="rect">
            <a:avLst/>
          </a:prstGeom>
        </p:spPr>
      </p:pic>
    </p:spTree>
    <p:extLst>
      <p:ext uri="{BB962C8B-B14F-4D97-AF65-F5344CB8AC3E}">
        <p14:creationId xmlns:p14="http://schemas.microsoft.com/office/powerpoint/2010/main" val="1917710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3" y="581501"/>
            <a:ext cx="784876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Model deployment using stream lit</a:t>
            </a:r>
            <a:endParaRPr lang="en-US" sz="3200" dirty="0">
              <a:solidFill>
                <a:srgbClr val="C00000"/>
              </a:solidFill>
              <a:latin typeface="Algerian" panose="04020705040A02060702" pitchFamily="82" charset="0"/>
            </a:endParaRPr>
          </a:p>
        </p:txBody>
      </p:sp>
      <p:pic>
        <p:nvPicPr>
          <p:cNvPr id="5" name="Picture 4">
            <a:extLst>
              <a:ext uri="{FF2B5EF4-FFF2-40B4-BE49-F238E27FC236}">
                <a16:creationId xmlns:a16="http://schemas.microsoft.com/office/drawing/2014/main" id="{14E700EC-C8F2-3D5D-326F-E8954D3B2B28}"/>
              </a:ext>
            </a:extLst>
          </p:cNvPr>
          <p:cNvPicPr>
            <a:picLocks noChangeAspect="1"/>
          </p:cNvPicPr>
          <p:nvPr/>
        </p:nvPicPr>
        <p:blipFill>
          <a:blip r:embed="rId4"/>
          <a:stretch>
            <a:fillRect/>
          </a:stretch>
        </p:blipFill>
        <p:spPr>
          <a:xfrm>
            <a:off x="362759" y="1249195"/>
            <a:ext cx="6418481" cy="966706"/>
          </a:xfrm>
          <a:prstGeom prst="rect">
            <a:avLst/>
          </a:prstGeom>
        </p:spPr>
      </p:pic>
      <p:grpSp>
        <p:nvGrpSpPr>
          <p:cNvPr id="14" name="Group 13">
            <a:extLst>
              <a:ext uri="{FF2B5EF4-FFF2-40B4-BE49-F238E27FC236}">
                <a16:creationId xmlns:a16="http://schemas.microsoft.com/office/drawing/2014/main" id="{4100AF77-1BB9-F240-EDE1-9D34CE8848FE}"/>
              </a:ext>
            </a:extLst>
          </p:cNvPr>
          <p:cNvGrpSpPr/>
          <p:nvPr/>
        </p:nvGrpSpPr>
        <p:grpSpPr>
          <a:xfrm>
            <a:off x="-8877" y="2379216"/>
            <a:ext cx="9268287" cy="4163627"/>
            <a:chOff x="0" y="2274072"/>
            <a:chExt cx="9144000" cy="4002427"/>
          </a:xfrm>
        </p:grpSpPr>
        <p:pic>
          <p:nvPicPr>
            <p:cNvPr id="11" name="Picture 10">
              <a:extLst>
                <a:ext uri="{FF2B5EF4-FFF2-40B4-BE49-F238E27FC236}">
                  <a16:creationId xmlns:a16="http://schemas.microsoft.com/office/drawing/2014/main" id="{0F167B91-BDBB-9760-804D-0FCECC2516E9}"/>
                </a:ext>
              </a:extLst>
            </p:cNvPr>
            <p:cNvPicPr>
              <a:picLocks noChangeAspect="1"/>
            </p:cNvPicPr>
            <p:nvPr/>
          </p:nvPicPr>
          <p:blipFill>
            <a:blip r:embed="rId5"/>
            <a:stretch>
              <a:fillRect/>
            </a:stretch>
          </p:blipFill>
          <p:spPr>
            <a:xfrm>
              <a:off x="0" y="2274072"/>
              <a:ext cx="4020111" cy="4002427"/>
            </a:xfrm>
            <a:prstGeom prst="rect">
              <a:avLst/>
            </a:prstGeom>
          </p:spPr>
        </p:pic>
        <p:pic>
          <p:nvPicPr>
            <p:cNvPr id="13" name="Picture 12">
              <a:extLst>
                <a:ext uri="{FF2B5EF4-FFF2-40B4-BE49-F238E27FC236}">
                  <a16:creationId xmlns:a16="http://schemas.microsoft.com/office/drawing/2014/main" id="{A9F69B93-AAD3-D9C8-FC74-C5CDF3A063D5}"/>
                </a:ext>
              </a:extLst>
            </p:cNvPr>
            <p:cNvPicPr>
              <a:picLocks noChangeAspect="1"/>
            </p:cNvPicPr>
            <p:nvPr/>
          </p:nvPicPr>
          <p:blipFill>
            <a:blip r:embed="rId6"/>
            <a:stretch>
              <a:fillRect/>
            </a:stretch>
          </p:blipFill>
          <p:spPr>
            <a:xfrm>
              <a:off x="4020111" y="2274072"/>
              <a:ext cx="5123889" cy="4002427"/>
            </a:xfrm>
            <a:prstGeom prst="rect">
              <a:avLst/>
            </a:prstGeom>
          </p:spPr>
        </p:pic>
      </p:grpSp>
    </p:spTree>
    <p:extLst>
      <p:ext uri="{BB962C8B-B14F-4D97-AF65-F5344CB8AC3E}">
        <p14:creationId xmlns:p14="http://schemas.microsoft.com/office/powerpoint/2010/main" val="269889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3" y="102559"/>
            <a:ext cx="1187051" cy="411359"/>
          </a:xfrm>
          <a:prstGeom prst="rect">
            <a:avLst/>
          </a:prstGeom>
          <a:noFill/>
          <a:ln>
            <a:noFill/>
          </a:ln>
        </p:spPr>
      </p:pic>
      <p:sp>
        <p:nvSpPr>
          <p:cNvPr id="2" name="object 2">
            <a:extLst>
              <a:ext uri="{FF2B5EF4-FFF2-40B4-BE49-F238E27FC236}">
                <a16:creationId xmlns:a16="http://schemas.microsoft.com/office/drawing/2014/main" id="{A4786D9A-41BE-E2C5-8310-B7B762489941}"/>
              </a:ext>
            </a:extLst>
          </p:cNvPr>
          <p:cNvSpPr txBox="1">
            <a:spLocks/>
          </p:cNvSpPr>
          <p:nvPr/>
        </p:nvSpPr>
        <p:spPr>
          <a:xfrm>
            <a:off x="35989" y="523983"/>
            <a:ext cx="8893410"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065">
              <a:lnSpc>
                <a:spcPct val="100000"/>
              </a:lnSpc>
              <a:spcBef>
                <a:spcPts val="350"/>
              </a:spcBef>
              <a:tabLst>
                <a:tab pos="329565" algn="l"/>
                <a:tab pos="330200" algn="l"/>
              </a:tabLst>
            </a:pPr>
            <a:r>
              <a:rPr lang="en-US" sz="3200" b="1" spc="50" dirty="0">
                <a:solidFill>
                  <a:srgbClr val="C00000"/>
                </a:solidFill>
                <a:latin typeface="Algerian" panose="04020705040A02060702" pitchFamily="82" charset="0"/>
                <a:ea typeface="Verdana" panose="020B0604030504040204" pitchFamily="34" charset="0"/>
                <a:cs typeface="Tahoma"/>
              </a:rPr>
              <a:t>WEB SCRAPING AND CREATE A DATA FRAME</a:t>
            </a:r>
            <a:endParaRPr lang="en-US" sz="3200" dirty="0">
              <a:solidFill>
                <a:srgbClr val="C00000"/>
              </a:solidFill>
              <a:latin typeface="Algerian" panose="04020705040A02060702" pitchFamily="82" charset="0"/>
              <a:ea typeface="Verdana" panose="020B0604030504040204" pitchFamily="34" charset="0"/>
              <a:cs typeface="Tahoma"/>
            </a:endParaRPr>
          </a:p>
        </p:txBody>
      </p:sp>
      <p:pic>
        <p:nvPicPr>
          <p:cNvPr id="8" name="Picture 7">
            <a:extLst>
              <a:ext uri="{FF2B5EF4-FFF2-40B4-BE49-F238E27FC236}">
                <a16:creationId xmlns:a16="http://schemas.microsoft.com/office/drawing/2014/main" id="{C561A52C-3B2B-690D-DF14-135B6E7BB109}"/>
              </a:ext>
            </a:extLst>
          </p:cNvPr>
          <p:cNvPicPr>
            <a:picLocks noChangeAspect="1"/>
          </p:cNvPicPr>
          <p:nvPr/>
        </p:nvPicPr>
        <p:blipFill>
          <a:blip r:embed="rId4"/>
          <a:stretch>
            <a:fillRect/>
          </a:stretch>
        </p:blipFill>
        <p:spPr>
          <a:xfrm>
            <a:off x="138623" y="1224561"/>
            <a:ext cx="8893410" cy="4744779"/>
          </a:xfrm>
          <a:prstGeom prst="rect">
            <a:avLst/>
          </a:prstGeom>
        </p:spPr>
      </p:pic>
    </p:spTree>
    <p:extLst>
      <p:ext uri="{BB962C8B-B14F-4D97-AF65-F5344CB8AC3E}">
        <p14:creationId xmlns:p14="http://schemas.microsoft.com/office/powerpoint/2010/main" val="4236762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3" y="581501"/>
            <a:ext cx="784876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Model deployment using stream lit</a:t>
            </a:r>
            <a:endParaRPr lang="en-US" sz="3200" dirty="0">
              <a:solidFill>
                <a:srgbClr val="C00000"/>
              </a:solidFill>
              <a:latin typeface="Algerian" panose="04020705040A02060702" pitchFamily="82" charset="0"/>
            </a:endParaRPr>
          </a:p>
        </p:txBody>
      </p:sp>
      <p:grpSp>
        <p:nvGrpSpPr>
          <p:cNvPr id="11" name="Group 10">
            <a:extLst>
              <a:ext uri="{FF2B5EF4-FFF2-40B4-BE49-F238E27FC236}">
                <a16:creationId xmlns:a16="http://schemas.microsoft.com/office/drawing/2014/main" id="{4768EDE6-70AA-74D1-53AE-3C275E444004}"/>
              </a:ext>
            </a:extLst>
          </p:cNvPr>
          <p:cNvGrpSpPr/>
          <p:nvPr/>
        </p:nvGrpSpPr>
        <p:grpSpPr>
          <a:xfrm>
            <a:off x="0" y="1428471"/>
            <a:ext cx="9144001" cy="4848028"/>
            <a:chOff x="0" y="1428471"/>
            <a:chExt cx="9144001" cy="4848028"/>
          </a:xfrm>
        </p:grpSpPr>
        <p:pic>
          <p:nvPicPr>
            <p:cNvPr id="7" name="Picture 6">
              <a:extLst>
                <a:ext uri="{FF2B5EF4-FFF2-40B4-BE49-F238E27FC236}">
                  <a16:creationId xmlns:a16="http://schemas.microsoft.com/office/drawing/2014/main" id="{B2B2A85C-1E54-506C-AED6-9872AD2E94B8}"/>
                </a:ext>
              </a:extLst>
            </p:cNvPr>
            <p:cNvPicPr>
              <a:picLocks noChangeAspect="1"/>
            </p:cNvPicPr>
            <p:nvPr/>
          </p:nvPicPr>
          <p:blipFill>
            <a:blip r:embed="rId4"/>
            <a:stretch>
              <a:fillRect/>
            </a:stretch>
          </p:blipFill>
          <p:spPr>
            <a:xfrm>
              <a:off x="0" y="1428471"/>
              <a:ext cx="4105848" cy="4848028"/>
            </a:xfrm>
            <a:prstGeom prst="rect">
              <a:avLst/>
            </a:prstGeom>
          </p:spPr>
        </p:pic>
        <p:pic>
          <p:nvPicPr>
            <p:cNvPr id="10" name="Picture 9">
              <a:extLst>
                <a:ext uri="{FF2B5EF4-FFF2-40B4-BE49-F238E27FC236}">
                  <a16:creationId xmlns:a16="http://schemas.microsoft.com/office/drawing/2014/main" id="{0AB2D533-708B-1DB0-CF4F-9168545623B2}"/>
                </a:ext>
              </a:extLst>
            </p:cNvPr>
            <p:cNvPicPr>
              <a:picLocks noChangeAspect="1"/>
            </p:cNvPicPr>
            <p:nvPr/>
          </p:nvPicPr>
          <p:blipFill>
            <a:blip r:embed="rId5"/>
            <a:stretch>
              <a:fillRect/>
            </a:stretch>
          </p:blipFill>
          <p:spPr>
            <a:xfrm>
              <a:off x="4105849" y="1428471"/>
              <a:ext cx="5038152" cy="4848028"/>
            </a:xfrm>
            <a:prstGeom prst="rect">
              <a:avLst/>
            </a:prstGeom>
          </p:spPr>
        </p:pic>
      </p:grpSp>
    </p:spTree>
    <p:extLst>
      <p:ext uri="{BB962C8B-B14F-4D97-AF65-F5344CB8AC3E}">
        <p14:creationId xmlns:p14="http://schemas.microsoft.com/office/powerpoint/2010/main" val="687047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3" y="581501"/>
            <a:ext cx="784876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Model deployment using stream lit</a:t>
            </a:r>
            <a:endParaRPr lang="en-US" sz="3200" dirty="0">
              <a:solidFill>
                <a:srgbClr val="C00000"/>
              </a:solidFill>
              <a:latin typeface="Algerian" panose="04020705040A02060702" pitchFamily="82" charset="0"/>
            </a:endParaRPr>
          </a:p>
        </p:txBody>
      </p:sp>
      <p:grpSp>
        <p:nvGrpSpPr>
          <p:cNvPr id="14" name="Group 13">
            <a:extLst>
              <a:ext uri="{FF2B5EF4-FFF2-40B4-BE49-F238E27FC236}">
                <a16:creationId xmlns:a16="http://schemas.microsoft.com/office/drawing/2014/main" id="{A4D02C73-1DB6-1D31-F61F-386CE7CD88C2}"/>
              </a:ext>
            </a:extLst>
          </p:cNvPr>
          <p:cNvGrpSpPr/>
          <p:nvPr/>
        </p:nvGrpSpPr>
        <p:grpSpPr>
          <a:xfrm>
            <a:off x="263113" y="1166023"/>
            <a:ext cx="8593584" cy="5665344"/>
            <a:chOff x="-38733" y="1201535"/>
            <a:chExt cx="8593584" cy="5665344"/>
          </a:xfrm>
        </p:grpSpPr>
        <p:grpSp>
          <p:nvGrpSpPr>
            <p:cNvPr id="8" name="Group 7">
              <a:extLst>
                <a:ext uri="{FF2B5EF4-FFF2-40B4-BE49-F238E27FC236}">
                  <a16:creationId xmlns:a16="http://schemas.microsoft.com/office/drawing/2014/main" id="{9BFD3767-2885-03D5-CF9A-6765E8C8E5AE}"/>
                </a:ext>
              </a:extLst>
            </p:cNvPr>
            <p:cNvGrpSpPr/>
            <p:nvPr/>
          </p:nvGrpSpPr>
          <p:grpSpPr>
            <a:xfrm>
              <a:off x="-38733" y="1201535"/>
              <a:ext cx="8593584" cy="3034740"/>
              <a:chOff x="0" y="1086125"/>
              <a:chExt cx="8593584" cy="3034740"/>
            </a:xfrm>
          </p:grpSpPr>
          <p:pic>
            <p:nvPicPr>
              <p:cNvPr id="4" name="Picture 3">
                <a:extLst>
                  <a:ext uri="{FF2B5EF4-FFF2-40B4-BE49-F238E27FC236}">
                    <a16:creationId xmlns:a16="http://schemas.microsoft.com/office/drawing/2014/main" id="{74EB851C-AEAB-9D78-2901-02E891676C01}"/>
                  </a:ext>
                </a:extLst>
              </p:cNvPr>
              <p:cNvPicPr>
                <a:picLocks noChangeAspect="1"/>
              </p:cNvPicPr>
              <p:nvPr/>
            </p:nvPicPr>
            <p:blipFill>
              <a:blip r:embed="rId4"/>
              <a:stretch>
                <a:fillRect/>
              </a:stretch>
            </p:blipFill>
            <p:spPr>
              <a:xfrm>
                <a:off x="0" y="1086126"/>
                <a:ext cx="3976160" cy="3034739"/>
              </a:xfrm>
              <a:prstGeom prst="rect">
                <a:avLst/>
              </a:prstGeom>
            </p:spPr>
          </p:pic>
          <p:pic>
            <p:nvPicPr>
              <p:cNvPr id="6" name="Picture 5">
                <a:extLst>
                  <a:ext uri="{FF2B5EF4-FFF2-40B4-BE49-F238E27FC236}">
                    <a16:creationId xmlns:a16="http://schemas.microsoft.com/office/drawing/2014/main" id="{E32173F5-B431-7382-C5B7-A04C35F3CE91}"/>
                  </a:ext>
                </a:extLst>
              </p:cNvPr>
              <p:cNvPicPr>
                <a:picLocks noChangeAspect="1"/>
              </p:cNvPicPr>
              <p:nvPr/>
            </p:nvPicPr>
            <p:blipFill>
              <a:blip r:embed="rId5"/>
              <a:stretch>
                <a:fillRect/>
              </a:stretch>
            </p:blipFill>
            <p:spPr>
              <a:xfrm>
                <a:off x="3976160" y="1086125"/>
                <a:ext cx="4617424" cy="3034739"/>
              </a:xfrm>
              <a:prstGeom prst="rect">
                <a:avLst/>
              </a:prstGeom>
            </p:spPr>
          </p:pic>
        </p:grpSp>
        <p:pic>
          <p:nvPicPr>
            <p:cNvPr id="11" name="Picture 10">
              <a:extLst>
                <a:ext uri="{FF2B5EF4-FFF2-40B4-BE49-F238E27FC236}">
                  <a16:creationId xmlns:a16="http://schemas.microsoft.com/office/drawing/2014/main" id="{D45E5ED3-0B08-5EE9-3A4C-02DC996A411B}"/>
                </a:ext>
              </a:extLst>
            </p:cNvPr>
            <p:cNvPicPr>
              <a:picLocks noChangeAspect="1"/>
            </p:cNvPicPr>
            <p:nvPr/>
          </p:nvPicPr>
          <p:blipFill>
            <a:blip r:embed="rId6"/>
            <a:stretch>
              <a:fillRect/>
            </a:stretch>
          </p:blipFill>
          <p:spPr>
            <a:xfrm>
              <a:off x="-38733" y="4245153"/>
              <a:ext cx="3996230" cy="2621726"/>
            </a:xfrm>
            <a:prstGeom prst="rect">
              <a:avLst/>
            </a:prstGeom>
          </p:spPr>
        </p:pic>
        <p:pic>
          <p:nvPicPr>
            <p:cNvPr id="13" name="Picture 12">
              <a:extLst>
                <a:ext uri="{FF2B5EF4-FFF2-40B4-BE49-F238E27FC236}">
                  <a16:creationId xmlns:a16="http://schemas.microsoft.com/office/drawing/2014/main" id="{25A0E4B2-C032-89EA-88A9-D97791126008}"/>
                </a:ext>
              </a:extLst>
            </p:cNvPr>
            <p:cNvPicPr>
              <a:picLocks noChangeAspect="1"/>
            </p:cNvPicPr>
            <p:nvPr/>
          </p:nvPicPr>
          <p:blipFill>
            <a:blip r:embed="rId7"/>
            <a:stretch>
              <a:fillRect/>
            </a:stretch>
          </p:blipFill>
          <p:spPr>
            <a:xfrm>
              <a:off x="3957497" y="4245152"/>
              <a:ext cx="4597354" cy="2621727"/>
            </a:xfrm>
            <a:prstGeom prst="rect">
              <a:avLst/>
            </a:prstGeom>
          </p:spPr>
        </p:pic>
      </p:grpSp>
    </p:spTree>
    <p:extLst>
      <p:ext uri="{BB962C8B-B14F-4D97-AF65-F5344CB8AC3E}">
        <p14:creationId xmlns:p14="http://schemas.microsoft.com/office/powerpoint/2010/main" val="1745742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18663" y="581501"/>
            <a:ext cx="7848767"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Model deployment using stream lit</a:t>
            </a:r>
            <a:endParaRPr lang="en-US" sz="3200" dirty="0">
              <a:solidFill>
                <a:srgbClr val="C00000"/>
              </a:solidFill>
              <a:latin typeface="Algerian" panose="04020705040A02060702" pitchFamily="82" charset="0"/>
            </a:endParaRPr>
          </a:p>
        </p:txBody>
      </p:sp>
      <p:grpSp>
        <p:nvGrpSpPr>
          <p:cNvPr id="10" name="Group 9">
            <a:extLst>
              <a:ext uri="{FF2B5EF4-FFF2-40B4-BE49-F238E27FC236}">
                <a16:creationId xmlns:a16="http://schemas.microsoft.com/office/drawing/2014/main" id="{A0A4F4D9-151D-50C0-A804-E7C9CBBACD8A}"/>
              </a:ext>
            </a:extLst>
          </p:cNvPr>
          <p:cNvGrpSpPr/>
          <p:nvPr/>
        </p:nvGrpSpPr>
        <p:grpSpPr>
          <a:xfrm>
            <a:off x="-17756" y="1251021"/>
            <a:ext cx="9144000" cy="5473811"/>
            <a:chOff x="0" y="1313167"/>
            <a:chExt cx="9144000" cy="5473811"/>
          </a:xfrm>
        </p:grpSpPr>
        <p:pic>
          <p:nvPicPr>
            <p:cNvPr id="5" name="Picture 4">
              <a:extLst>
                <a:ext uri="{FF2B5EF4-FFF2-40B4-BE49-F238E27FC236}">
                  <a16:creationId xmlns:a16="http://schemas.microsoft.com/office/drawing/2014/main" id="{8B4C80E0-C2F0-1B06-2BD0-8CB76BDCDC35}"/>
                </a:ext>
              </a:extLst>
            </p:cNvPr>
            <p:cNvPicPr>
              <a:picLocks noChangeAspect="1"/>
            </p:cNvPicPr>
            <p:nvPr/>
          </p:nvPicPr>
          <p:blipFill>
            <a:blip r:embed="rId4"/>
            <a:stretch>
              <a:fillRect/>
            </a:stretch>
          </p:blipFill>
          <p:spPr>
            <a:xfrm>
              <a:off x="0" y="1313167"/>
              <a:ext cx="4657915" cy="5473811"/>
            </a:xfrm>
            <a:prstGeom prst="rect">
              <a:avLst/>
            </a:prstGeom>
          </p:spPr>
        </p:pic>
        <p:pic>
          <p:nvPicPr>
            <p:cNvPr id="9" name="Picture 8">
              <a:extLst>
                <a:ext uri="{FF2B5EF4-FFF2-40B4-BE49-F238E27FC236}">
                  <a16:creationId xmlns:a16="http://schemas.microsoft.com/office/drawing/2014/main" id="{A6AE79A9-4A20-AA77-EEBC-F7180517E294}"/>
                </a:ext>
              </a:extLst>
            </p:cNvPr>
            <p:cNvPicPr>
              <a:picLocks noChangeAspect="1"/>
            </p:cNvPicPr>
            <p:nvPr/>
          </p:nvPicPr>
          <p:blipFill>
            <a:blip r:embed="rId5"/>
            <a:stretch>
              <a:fillRect/>
            </a:stretch>
          </p:blipFill>
          <p:spPr>
            <a:xfrm>
              <a:off x="4657915" y="1313167"/>
              <a:ext cx="4486085" cy="5473811"/>
            </a:xfrm>
            <a:prstGeom prst="rect">
              <a:avLst/>
            </a:prstGeom>
          </p:spPr>
        </p:pic>
      </p:grpSp>
    </p:spTree>
    <p:extLst>
      <p:ext uri="{BB962C8B-B14F-4D97-AF65-F5344CB8AC3E}">
        <p14:creationId xmlns:p14="http://schemas.microsoft.com/office/powerpoint/2010/main" val="3838840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906"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conclusion</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585653" y="1180716"/>
            <a:ext cx="8354161" cy="4714047"/>
          </a:xfrm>
          <a:prstGeom prst="rect">
            <a:avLst/>
          </a:prstGeom>
        </p:spPr>
        <p:txBody>
          <a:bodyPr vert="horz" wrap="square" lIns="0" tIns="43815" rIns="0" bIns="0" rtlCol="0">
            <a:spAutoFit/>
          </a:bodyPr>
          <a:lstStyle/>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By Performing different ML models, we aim to get  a maximum accuracy with less error.</a:t>
            </a:r>
          </a:p>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Initially we perform web scrapping to find the dataset from cars24 website then we clean the data and remove the null values and outliers from dataset.</a:t>
            </a:r>
          </a:p>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Next with the help of data visualization features were explored deeply. The relation between the feature is examined</a:t>
            </a:r>
          </a:p>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Then from different model we conclude that the voting regressor which includes Linear Regression, Decision Tree and Random Forest have less error and maximum R2 Score. </a:t>
            </a:r>
          </a:p>
        </p:txBody>
      </p:sp>
    </p:spTree>
    <p:extLst>
      <p:ext uri="{BB962C8B-B14F-4D97-AF65-F5344CB8AC3E}">
        <p14:creationId xmlns:p14="http://schemas.microsoft.com/office/powerpoint/2010/main" val="1919734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797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challenges</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514639" y="1358269"/>
            <a:ext cx="8324304" cy="3098220"/>
          </a:xfrm>
          <a:prstGeom prst="rect">
            <a:avLst/>
          </a:prstGeom>
        </p:spPr>
        <p:txBody>
          <a:bodyPr vert="horz" wrap="square" lIns="0" tIns="43815" rIns="0" bIns="0" rtlCol="0">
            <a:spAutoFit/>
          </a:bodyPr>
          <a:lstStyle/>
          <a:p>
            <a:pPr marL="329565" indent="-317500">
              <a:lnSpc>
                <a:spcPct val="200000"/>
              </a:lnSpc>
              <a:spcBef>
                <a:spcPts val="345"/>
              </a:spcBef>
              <a:buFont typeface="Times New Roman"/>
              <a:buChar char="●"/>
              <a:tabLst>
                <a:tab pos="329565" algn="l"/>
                <a:tab pos="330200" algn="l"/>
              </a:tabLst>
            </a:pPr>
            <a:r>
              <a:rPr lang="en-US" sz="2000" dirty="0">
                <a:latin typeface="Verdana"/>
                <a:cs typeface="Verdana"/>
              </a:rPr>
              <a:t>Data Scrapping and Data Cleaning from Cars24 website, removing the unwanted columns and duplicated values for finalize the dataset to feed into the model.</a:t>
            </a:r>
          </a:p>
          <a:p>
            <a:pPr marL="329565" indent="-317500">
              <a:lnSpc>
                <a:spcPct val="200000"/>
              </a:lnSpc>
              <a:spcBef>
                <a:spcPts val="345"/>
              </a:spcBef>
              <a:buFont typeface="Times New Roman"/>
              <a:buChar char="●"/>
              <a:tabLst>
                <a:tab pos="329565" algn="l"/>
                <a:tab pos="330200" algn="l"/>
              </a:tabLst>
            </a:pPr>
            <a:r>
              <a:rPr lang="en-US" sz="2000" dirty="0">
                <a:latin typeface="Verdana"/>
                <a:cs typeface="Verdana"/>
              </a:rPr>
              <a:t>In model building to create a pipeline using the dataset.</a:t>
            </a:r>
          </a:p>
          <a:p>
            <a:pPr marL="329565" indent="-317500">
              <a:lnSpc>
                <a:spcPct val="200000"/>
              </a:lnSpc>
              <a:spcBef>
                <a:spcPts val="345"/>
              </a:spcBef>
              <a:buFont typeface="Times New Roman"/>
              <a:buChar char="●"/>
              <a:tabLst>
                <a:tab pos="329565" algn="l"/>
                <a:tab pos="330200" algn="l"/>
              </a:tabLst>
            </a:pPr>
            <a:r>
              <a:rPr lang="en-US" sz="2000" dirty="0">
                <a:latin typeface="Verdana"/>
                <a:cs typeface="Verdana"/>
              </a:rPr>
              <a:t>Make a dashboard page by concat it with the prediction page.</a:t>
            </a:r>
          </a:p>
        </p:txBody>
      </p:sp>
    </p:spTree>
    <p:extLst>
      <p:ext uri="{BB962C8B-B14F-4D97-AF65-F5344CB8AC3E}">
        <p14:creationId xmlns:p14="http://schemas.microsoft.com/office/powerpoint/2010/main" val="3613129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6" y="102559"/>
            <a:ext cx="1187051" cy="411359"/>
          </a:xfrm>
          <a:prstGeom prst="rect">
            <a:avLst/>
          </a:prstGeom>
          <a:noFill/>
          <a:ln>
            <a:noFill/>
          </a:ln>
        </p:spPr>
      </p:pic>
      <p:sp>
        <p:nvSpPr>
          <p:cNvPr id="2" name="object 2">
            <a:extLst>
              <a:ext uri="{FF2B5EF4-FFF2-40B4-BE49-F238E27FC236}">
                <a16:creationId xmlns:a16="http://schemas.microsoft.com/office/drawing/2014/main" id="{C7472A1F-5E1F-DD37-949C-736C9EB52179}"/>
              </a:ext>
            </a:extLst>
          </p:cNvPr>
          <p:cNvSpPr txBox="1">
            <a:spLocks/>
          </p:cNvSpPr>
          <p:nvPr/>
        </p:nvSpPr>
        <p:spPr>
          <a:xfrm>
            <a:off x="7972" y="581501"/>
            <a:ext cx="6811348"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95"/>
              </a:spcBef>
            </a:pPr>
            <a:r>
              <a:rPr lang="en-US" sz="3200" spc="75" dirty="0">
                <a:solidFill>
                  <a:srgbClr val="C00000"/>
                </a:solidFill>
                <a:latin typeface="Algerian" panose="04020705040A02060702" pitchFamily="82" charset="0"/>
              </a:rPr>
              <a:t>Future scope</a:t>
            </a:r>
            <a:endParaRPr lang="en-US" sz="3200" dirty="0">
              <a:solidFill>
                <a:srgbClr val="C00000"/>
              </a:solidFill>
              <a:latin typeface="Algerian" panose="04020705040A02060702" pitchFamily="82" charset="0"/>
            </a:endParaRPr>
          </a:p>
        </p:txBody>
      </p:sp>
      <p:sp>
        <p:nvSpPr>
          <p:cNvPr id="4" name="object 3">
            <a:extLst>
              <a:ext uri="{FF2B5EF4-FFF2-40B4-BE49-F238E27FC236}">
                <a16:creationId xmlns:a16="http://schemas.microsoft.com/office/drawing/2014/main" id="{244EE635-3BA4-35DE-8F6A-80583519344F}"/>
              </a:ext>
            </a:extLst>
          </p:cNvPr>
          <p:cNvSpPr txBox="1"/>
          <p:nvPr/>
        </p:nvSpPr>
        <p:spPr>
          <a:xfrm>
            <a:off x="409848" y="1145207"/>
            <a:ext cx="8324304" cy="4213910"/>
          </a:xfrm>
          <a:prstGeom prst="rect">
            <a:avLst/>
          </a:prstGeom>
        </p:spPr>
        <p:txBody>
          <a:bodyPr vert="horz" wrap="square" lIns="0" tIns="43815" rIns="0" bIns="0" rtlCol="0">
            <a:spAutoFit/>
          </a:bodyPr>
          <a:lstStyle/>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In future this machine learning model may bind with various website which can provide real time data for price prediction. Also we may add large historical data of car price which can help to improve accuracy of the machine learning model.</a:t>
            </a:r>
          </a:p>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We can build an android app as user interface for interacting with users.</a:t>
            </a:r>
          </a:p>
          <a:p>
            <a:pPr marL="329565" indent="-317500">
              <a:lnSpc>
                <a:spcPct val="150000"/>
              </a:lnSpc>
              <a:spcBef>
                <a:spcPts val="345"/>
              </a:spcBef>
              <a:buFont typeface="Times New Roman"/>
              <a:buChar char="●"/>
              <a:tabLst>
                <a:tab pos="329565" algn="l"/>
                <a:tab pos="330200" algn="l"/>
              </a:tabLst>
            </a:pPr>
            <a:r>
              <a:rPr lang="en-US" sz="2000" dirty="0">
                <a:latin typeface="Verdana"/>
                <a:cs typeface="Verdana"/>
              </a:rPr>
              <a:t>For better performance, we plan to judiciously design deep learning network structures, use the adaptive leaning rates and train on clusters of data rather than the whole datasets. </a:t>
            </a:r>
          </a:p>
        </p:txBody>
      </p:sp>
    </p:spTree>
    <p:extLst>
      <p:ext uri="{BB962C8B-B14F-4D97-AF65-F5344CB8AC3E}">
        <p14:creationId xmlns:p14="http://schemas.microsoft.com/office/powerpoint/2010/main" val="1485932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28" y="102559"/>
            <a:ext cx="1187051" cy="411359"/>
          </a:xfrm>
          <a:prstGeom prst="rect">
            <a:avLst/>
          </a:prstGeom>
          <a:noFill/>
          <a:ln>
            <a:noFill/>
          </a:ln>
        </p:spPr>
      </p:pic>
      <p:pic>
        <p:nvPicPr>
          <p:cNvPr id="6" name="Picture 5">
            <a:extLst>
              <a:ext uri="{FF2B5EF4-FFF2-40B4-BE49-F238E27FC236}">
                <a16:creationId xmlns:a16="http://schemas.microsoft.com/office/drawing/2014/main" id="{0AF14A73-EC56-6AB8-7A6A-F1173DE5D9F3}"/>
              </a:ext>
            </a:extLst>
          </p:cNvPr>
          <p:cNvPicPr>
            <a:picLocks noChangeAspect="1"/>
          </p:cNvPicPr>
          <p:nvPr/>
        </p:nvPicPr>
        <p:blipFill>
          <a:blip r:embed="rId4"/>
          <a:stretch>
            <a:fillRect/>
          </a:stretch>
        </p:blipFill>
        <p:spPr>
          <a:xfrm>
            <a:off x="792890" y="818510"/>
            <a:ext cx="8201819" cy="5545083"/>
          </a:xfrm>
          <a:prstGeom prst="rect">
            <a:avLst/>
          </a:prstGeom>
        </p:spPr>
      </p:pic>
    </p:spTree>
    <p:extLst>
      <p:ext uri="{BB962C8B-B14F-4D97-AF65-F5344CB8AC3E}">
        <p14:creationId xmlns:p14="http://schemas.microsoft.com/office/powerpoint/2010/main" val="251507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3" y="102559"/>
            <a:ext cx="1187051" cy="411359"/>
          </a:xfrm>
          <a:prstGeom prst="rect">
            <a:avLst/>
          </a:prstGeom>
          <a:noFill/>
          <a:ln>
            <a:noFill/>
          </a:ln>
        </p:spPr>
      </p:pic>
      <p:sp>
        <p:nvSpPr>
          <p:cNvPr id="2" name="object 2">
            <a:extLst>
              <a:ext uri="{FF2B5EF4-FFF2-40B4-BE49-F238E27FC236}">
                <a16:creationId xmlns:a16="http://schemas.microsoft.com/office/drawing/2014/main" id="{A4786D9A-41BE-E2C5-8310-B7B762489941}"/>
              </a:ext>
            </a:extLst>
          </p:cNvPr>
          <p:cNvSpPr txBox="1">
            <a:spLocks/>
          </p:cNvSpPr>
          <p:nvPr/>
        </p:nvSpPr>
        <p:spPr>
          <a:xfrm>
            <a:off x="35989" y="523983"/>
            <a:ext cx="8893410"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065">
              <a:lnSpc>
                <a:spcPct val="100000"/>
              </a:lnSpc>
              <a:spcBef>
                <a:spcPts val="350"/>
              </a:spcBef>
              <a:tabLst>
                <a:tab pos="329565" algn="l"/>
                <a:tab pos="330200" algn="l"/>
              </a:tabLst>
            </a:pPr>
            <a:r>
              <a:rPr lang="en-US" sz="3200" b="1" spc="50" dirty="0">
                <a:solidFill>
                  <a:srgbClr val="C00000"/>
                </a:solidFill>
                <a:latin typeface="Algerian" panose="04020705040A02060702" pitchFamily="82" charset="0"/>
                <a:ea typeface="Verdana" panose="020B0604030504040204" pitchFamily="34" charset="0"/>
                <a:cs typeface="Tahoma"/>
              </a:rPr>
              <a:t>WEB SCRAPING AND CREATE A DATA FRAME</a:t>
            </a:r>
            <a:endParaRPr lang="en-US" sz="3200" dirty="0">
              <a:solidFill>
                <a:srgbClr val="C00000"/>
              </a:solidFill>
              <a:latin typeface="Algerian" panose="04020705040A02060702" pitchFamily="82" charset="0"/>
              <a:ea typeface="Verdana" panose="020B0604030504040204" pitchFamily="34" charset="0"/>
              <a:cs typeface="Tahoma"/>
            </a:endParaRPr>
          </a:p>
        </p:txBody>
      </p:sp>
      <p:pic>
        <p:nvPicPr>
          <p:cNvPr id="4" name="Picture 3">
            <a:extLst>
              <a:ext uri="{FF2B5EF4-FFF2-40B4-BE49-F238E27FC236}">
                <a16:creationId xmlns:a16="http://schemas.microsoft.com/office/drawing/2014/main" id="{26CE0B48-A86C-CE65-CF51-AB1475E483D5}"/>
              </a:ext>
            </a:extLst>
          </p:cNvPr>
          <p:cNvPicPr>
            <a:picLocks noChangeAspect="1"/>
          </p:cNvPicPr>
          <p:nvPr/>
        </p:nvPicPr>
        <p:blipFill>
          <a:blip r:embed="rId4"/>
          <a:stretch>
            <a:fillRect/>
          </a:stretch>
        </p:blipFill>
        <p:spPr>
          <a:xfrm>
            <a:off x="35989" y="1185419"/>
            <a:ext cx="2016746" cy="4953691"/>
          </a:xfrm>
          <a:prstGeom prst="rect">
            <a:avLst/>
          </a:prstGeom>
        </p:spPr>
      </p:pic>
      <p:pic>
        <p:nvPicPr>
          <p:cNvPr id="6" name="Picture 5">
            <a:extLst>
              <a:ext uri="{FF2B5EF4-FFF2-40B4-BE49-F238E27FC236}">
                <a16:creationId xmlns:a16="http://schemas.microsoft.com/office/drawing/2014/main" id="{7BC9973D-CC71-EB4E-DF1B-6C0CD223BA27}"/>
              </a:ext>
            </a:extLst>
          </p:cNvPr>
          <p:cNvPicPr>
            <a:picLocks noChangeAspect="1"/>
          </p:cNvPicPr>
          <p:nvPr/>
        </p:nvPicPr>
        <p:blipFill>
          <a:blip r:embed="rId5"/>
          <a:stretch>
            <a:fillRect/>
          </a:stretch>
        </p:blipFill>
        <p:spPr>
          <a:xfrm>
            <a:off x="2118049" y="1205780"/>
            <a:ext cx="7025951" cy="5128237"/>
          </a:xfrm>
          <a:prstGeom prst="rect">
            <a:avLst/>
          </a:prstGeom>
        </p:spPr>
      </p:pic>
    </p:spTree>
    <p:extLst>
      <p:ext uri="{BB962C8B-B14F-4D97-AF65-F5344CB8AC3E}">
        <p14:creationId xmlns:p14="http://schemas.microsoft.com/office/powerpoint/2010/main" val="110728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51993" y="102559"/>
            <a:ext cx="1187051" cy="411359"/>
          </a:xfrm>
          <a:prstGeom prst="rect">
            <a:avLst/>
          </a:prstGeom>
          <a:noFill/>
          <a:ln>
            <a:noFill/>
          </a:ln>
        </p:spPr>
      </p:pic>
      <p:sp>
        <p:nvSpPr>
          <p:cNvPr id="2" name="object 2">
            <a:extLst>
              <a:ext uri="{FF2B5EF4-FFF2-40B4-BE49-F238E27FC236}">
                <a16:creationId xmlns:a16="http://schemas.microsoft.com/office/drawing/2014/main" id="{A4786D9A-41BE-E2C5-8310-B7B762489941}"/>
              </a:ext>
            </a:extLst>
          </p:cNvPr>
          <p:cNvSpPr txBox="1">
            <a:spLocks/>
          </p:cNvSpPr>
          <p:nvPr/>
        </p:nvSpPr>
        <p:spPr>
          <a:xfrm>
            <a:off x="35989" y="523983"/>
            <a:ext cx="8893410" cy="504625"/>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065">
              <a:lnSpc>
                <a:spcPct val="100000"/>
              </a:lnSpc>
              <a:spcBef>
                <a:spcPts val="350"/>
              </a:spcBef>
              <a:tabLst>
                <a:tab pos="329565" algn="l"/>
                <a:tab pos="330200" algn="l"/>
              </a:tabLst>
            </a:pPr>
            <a:r>
              <a:rPr lang="en-US" sz="3200" b="1" spc="50" dirty="0">
                <a:solidFill>
                  <a:srgbClr val="C00000"/>
                </a:solidFill>
                <a:latin typeface="Algerian" panose="04020705040A02060702" pitchFamily="82" charset="0"/>
                <a:ea typeface="Verdana" panose="020B0604030504040204" pitchFamily="34" charset="0"/>
                <a:cs typeface="Tahoma"/>
              </a:rPr>
              <a:t>WEB SCRAPING AND CREATE A DATA FRAME</a:t>
            </a:r>
            <a:endParaRPr lang="en-US" sz="3200" dirty="0">
              <a:solidFill>
                <a:srgbClr val="C00000"/>
              </a:solidFill>
              <a:latin typeface="Algerian" panose="04020705040A02060702" pitchFamily="82" charset="0"/>
              <a:ea typeface="Verdana" panose="020B0604030504040204" pitchFamily="34" charset="0"/>
              <a:cs typeface="Tahoma"/>
            </a:endParaRPr>
          </a:p>
        </p:txBody>
      </p:sp>
      <p:pic>
        <p:nvPicPr>
          <p:cNvPr id="5" name="Picture 4">
            <a:extLst>
              <a:ext uri="{FF2B5EF4-FFF2-40B4-BE49-F238E27FC236}">
                <a16:creationId xmlns:a16="http://schemas.microsoft.com/office/drawing/2014/main" id="{563A0A5C-141C-DA61-60EC-1B0C390CCEA4}"/>
              </a:ext>
            </a:extLst>
          </p:cNvPr>
          <p:cNvPicPr>
            <a:picLocks noChangeAspect="1"/>
          </p:cNvPicPr>
          <p:nvPr/>
        </p:nvPicPr>
        <p:blipFill>
          <a:blip r:embed="rId4"/>
          <a:stretch>
            <a:fillRect/>
          </a:stretch>
        </p:blipFill>
        <p:spPr>
          <a:xfrm>
            <a:off x="35989" y="1108562"/>
            <a:ext cx="9144000" cy="5144727"/>
          </a:xfrm>
          <a:prstGeom prst="rect">
            <a:avLst/>
          </a:prstGeom>
        </p:spPr>
      </p:pic>
    </p:spTree>
    <p:extLst>
      <p:ext uri="{BB962C8B-B14F-4D97-AF65-F5344CB8AC3E}">
        <p14:creationId xmlns:p14="http://schemas.microsoft.com/office/powerpoint/2010/main" val="401768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18" y="102559"/>
            <a:ext cx="1187051" cy="411359"/>
          </a:xfrm>
          <a:prstGeom prst="rect">
            <a:avLst/>
          </a:prstGeom>
          <a:noFill/>
          <a:ln>
            <a:noFill/>
          </a:ln>
        </p:spPr>
      </p:pic>
      <p:sp>
        <p:nvSpPr>
          <p:cNvPr id="17" name="object 2">
            <a:extLst>
              <a:ext uri="{FF2B5EF4-FFF2-40B4-BE49-F238E27FC236}">
                <a16:creationId xmlns:a16="http://schemas.microsoft.com/office/drawing/2014/main" id="{1DCBB56B-9E0F-7615-1F57-DB554FEBAB9A}"/>
              </a:ext>
            </a:extLst>
          </p:cNvPr>
          <p:cNvSpPr txBox="1">
            <a:spLocks/>
          </p:cNvSpPr>
          <p:nvPr/>
        </p:nvSpPr>
        <p:spPr>
          <a:xfrm>
            <a:off x="42286" y="266407"/>
            <a:ext cx="9611085" cy="1118896"/>
          </a:xfrm>
          <a:prstGeom prst="rect">
            <a:avLst/>
          </a:prstGeom>
        </p:spPr>
        <p:txBody>
          <a:bodyPr vert="horz" wrap="square" lIns="0" tIns="13017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25"/>
              </a:spcBef>
            </a:pPr>
            <a:r>
              <a:rPr lang="en-US" sz="4000" spc="80" dirty="0">
                <a:solidFill>
                  <a:srgbClr val="C00000"/>
                </a:solidFill>
                <a:latin typeface="Algerian" panose="04020705040A02060702" pitchFamily="82" charset="0"/>
                <a:ea typeface="Verdana" panose="020B0604030504040204" pitchFamily="34" charset="0"/>
              </a:rPr>
              <a:t>Data</a:t>
            </a:r>
            <a:r>
              <a:rPr lang="en-US" sz="4000" spc="-60" dirty="0">
                <a:solidFill>
                  <a:srgbClr val="C00000"/>
                </a:solidFill>
                <a:latin typeface="Algerian" panose="04020705040A02060702" pitchFamily="82" charset="0"/>
                <a:ea typeface="Verdana" panose="020B0604030504040204" pitchFamily="34" charset="0"/>
              </a:rPr>
              <a:t> </a:t>
            </a:r>
            <a:r>
              <a:rPr lang="en-US" sz="4000" spc="105" dirty="0">
                <a:solidFill>
                  <a:srgbClr val="C00000"/>
                </a:solidFill>
                <a:latin typeface="Algerian" panose="04020705040A02060702" pitchFamily="82" charset="0"/>
                <a:ea typeface="Verdana" panose="020B0604030504040204" pitchFamily="34" charset="0"/>
              </a:rPr>
              <a:t>Summary</a:t>
            </a:r>
            <a:endParaRPr lang="en-US" sz="4000" dirty="0">
              <a:solidFill>
                <a:srgbClr val="C00000"/>
              </a:solidFill>
              <a:latin typeface="Algerian" panose="04020705040A02060702" pitchFamily="82" charset="0"/>
              <a:ea typeface="Verdana" panose="020B0604030504040204" pitchFamily="34" charset="0"/>
            </a:endParaRPr>
          </a:p>
          <a:p>
            <a:pPr marL="12700">
              <a:spcBef>
                <a:spcPts val="470"/>
              </a:spcBef>
            </a:pPr>
            <a:r>
              <a:rPr lang="en-US" sz="2000" spc="5" dirty="0">
                <a:solidFill>
                  <a:srgbClr val="124F5C"/>
                </a:solidFill>
                <a:latin typeface="Verdana"/>
                <a:cs typeface="Verdana"/>
              </a:rPr>
              <a:t>     After web scrapping we got a dataset of csv file: cars24_final.csv</a:t>
            </a:r>
            <a:endParaRPr lang="en-US" sz="2000" dirty="0">
              <a:latin typeface="Verdana"/>
              <a:cs typeface="Verdana"/>
            </a:endParaRPr>
          </a:p>
        </p:txBody>
      </p:sp>
      <p:sp>
        <p:nvSpPr>
          <p:cNvPr id="18" name="object 3">
            <a:extLst>
              <a:ext uri="{FF2B5EF4-FFF2-40B4-BE49-F238E27FC236}">
                <a16:creationId xmlns:a16="http://schemas.microsoft.com/office/drawing/2014/main" id="{F779E385-0A9B-88DB-33FF-B9FED1BDA80E}"/>
              </a:ext>
            </a:extLst>
          </p:cNvPr>
          <p:cNvSpPr txBox="1"/>
          <p:nvPr/>
        </p:nvSpPr>
        <p:spPr>
          <a:xfrm>
            <a:off x="607099" y="1449701"/>
            <a:ext cx="3115816" cy="3122650"/>
          </a:xfrm>
          <a:prstGeom prst="rect">
            <a:avLst/>
          </a:prstGeom>
        </p:spPr>
        <p:txBody>
          <a:bodyPr vert="horz" wrap="square" lIns="0" tIns="44450" rIns="0" bIns="0" rtlCol="0">
            <a:spAutoFit/>
          </a:bodyPr>
          <a:lstStyle/>
          <a:p>
            <a:pPr marL="12700">
              <a:lnSpc>
                <a:spcPct val="100000"/>
              </a:lnSpc>
              <a:spcBef>
                <a:spcPts val="350"/>
              </a:spcBef>
            </a:pPr>
            <a:r>
              <a:rPr lang="en-US" sz="2000" spc="-30" dirty="0">
                <a:solidFill>
                  <a:srgbClr val="C00000"/>
                </a:solidFill>
                <a:latin typeface="Algerian" panose="04020705040A02060702" pitchFamily="82" charset="0"/>
                <a:cs typeface="Verdana"/>
              </a:rPr>
              <a:t>Cars24_final dataset:</a:t>
            </a:r>
            <a:endParaRPr sz="2000" dirty="0">
              <a:solidFill>
                <a:srgbClr val="C00000"/>
              </a:solidFill>
              <a:latin typeface="Algerian" panose="04020705040A02060702" pitchFamily="82" charset="0"/>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City </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Car_Name</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Maker</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Variant</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Year</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Model</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Fuel_Type</a:t>
            </a:r>
          </a:p>
          <a:p>
            <a:pPr marL="376555" indent="-317500">
              <a:lnSpc>
                <a:spcPct val="100000"/>
              </a:lnSpc>
              <a:spcBef>
                <a:spcPts val="250"/>
              </a:spcBef>
              <a:buFont typeface="Times New Roman"/>
              <a:buChar char="●"/>
              <a:tabLst>
                <a:tab pos="376555" algn="l"/>
                <a:tab pos="377190" algn="l"/>
              </a:tabLst>
            </a:pPr>
            <a:endParaRPr sz="2000" dirty="0">
              <a:latin typeface="Verdana"/>
              <a:cs typeface="Verdana"/>
            </a:endParaRPr>
          </a:p>
        </p:txBody>
      </p:sp>
      <p:sp>
        <p:nvSpPr>
          <p:cNvPr id="2" name="object 3">
            <a:extLst>
              <a:ext uri="{FF2B5EF4-FFF2-40B4-BE49-F238E27FC236}">
                <a16:creationId xmlns:a16="http://schemas.microsoft.com/office/drawing/2014/main" id="{39534174-0B33-192F-A800-2210E3D7DD00}"/>
              </a:ext>
            </a:extLst>
          </p:cNvPr>
          <p:cNvSpPr txBox="1"/>
          <p:nvPr/>
        </p:nvSpPr>
        <p:spPr>
          <a:xfrm>
            <a:off x="4062535" y="1755935"/>
            <a:ext cx="3461049" cy="2430152"/>
          </a:xfrm>
          <a:prstGeom prst="rect">
            <a:avLst/>
          </a:prstGeom>
        </p:spPr>
        <p:txBody>
          <a:bodyPr vert="horz" wrap="square" lIns="0" tIns="44450" rIns="0" bIns="0" rtlCol="0">
            <a:spAutoFit/>
          </a:bodyPr>
          <a:lstStyle/>
          <a:p>
            <a:pPr marL="12700">
              <a:lnSpc>
                <a:spcPct val="100000"/>
              </a:lnSpc>
              <a:spcBef>
                <a:spcPts val="350"/>
              </a:spcBef>
            </a:pPr>
            <a:endParaRPr sz="2000" dirty="0">
              <a:latin typeface="Verdana"/>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KM_Driven</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Owner numbers</a:t>
            </a: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Listing Price</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Discount</a:t>
            </a: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Car_id</a:t>
            </a:r>
            <a:endParaRPr sz="2000" dirty="0">
              <a:solidFill>
                <a:schemeClr val="accent5">
                  <a:lumMod val="75000"/>
                </a:schemeClr>
              </a:solidFill>
              <a:latin typeface="Verdana"/>
              <a:cs typeface="Verdana"/>
            </a:endParaRPr>
          </a:p>
          <a:p>
            <a:pPr marL="376555" indent="-317500">
              <a:lnSpc>
                <a:spcPct val="100000"/>
              </a:lnSpc>
              <a:spcBef>
                <a:spcPts val="254"/>
              </a:spcBef>
              <a:buFont typeface="Times New Roman"/>
              <a:buChar char="●"/>
              <a:tabLst>
                <a:tab pos="376555" algn="l"/>
                <a:tab pos="377190" algn="l"/>
              </a:tabLst>
            </a:pPr>
            <a:r>
              <a:rPr lang="en-US" sz="2000" spc="25" dirty="0">
                <a:solidFill>
                  <a:schemeClr val="accent5">
                    <a:lumMod val="75000"/>
                  </a:schemeClr>
                </a:solidFill>
                <a:latin typeface="Verdana"/>
                <a:cs typeface="Verdana"/>
              </a:rPr>
              <a:t>Cash_Down_Payment</a:t>
            </a:r>
            <a:endParaRPr sz="2000" dirty="0">
              <a:solidFill>
                <a:schemeClr val="accent5">
                  <a:lumMod val="75000"/>
                </a:schemeClr>
              </a:solidFill>
              <a:latin typeface="Verdana"/>
              <a:cs typeface="Verdana"/>
            </a:endParaRPr>
          </a:p>
        </p:txBody>
      </p:sp>
      <p:sp>
        <p:nvSpPr>
          <p:cNvPr id="3" name="object 3">
            <a:extLst>
              <a:ext uri="{FF2B5EF4-FFF2-40B4-BE49-F238E27FC236}">
                <a16:creationId xmlns:a16="http://schemas.microsoft.com/office/drawing/2014/main" id="{A5BD6865-924F-E571-7F16-79C19A92954F}"/>
              </a:ext>
            </a:extLst>
          </p:cNvPr>
          <p:cNvSpPr txBox="1"/>
          <p:nvPr/>
        </p:nvSpPr>
        <p:spPr>
          <a:xfrm>
            <a:off x="607099" y="4354805"/>
            <a:ext cx="9046272" cy="2291653"/>
          </a:xfrm>
          <a:prstGeom prst="rect">
            <a:avLst/>
          </a:prstGeom>
        </p:spPr>
        <p:txBody>
          <a:bodyPr vert="horz" wrap="square" lIns="0" tIns="44450" rIns="0" bIns="0" rtlCol="0">
            <a:spAutoFit/>
          </a:bodyPr>
          <a:lstStyle/>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Calculated Score: </a:t>
            </a:r>
            <a:r>
              <a:rPr lang="en-US" sz="1200" b="1" spc="15" dirty="0">
                <a:solidFill>
                  <a:schemeClr val="accent5">
                    <a:lumMod val="75000"/>
                  </a:schemeClr>
                </a:solidFill>
                <a:latin typeface="Verdana" panose="020B0604030504040204" pitchFamily="34" charset="0"/>
                <a:ea typeface="Verdana" panose="020B0604030504040204" pitchFamily="34" charset="0"/>
                <a:cs typeface="Verdana"/>
              </a:rPr>
              <a:t>A</a:t>
            </a:r>
            <a:r>
              <a:rPr lang="en-US" sz="1200" b="1" i="0" dirty="0">
                <a:solidFill>
                  <a:schemeClr val="accent5">
                    <a:lumMod val="75000"/>
                  </a:schemeClr>
                </a:solidFill>
                <a:effectLst/>
                <a:latin typeface="Verdana" panose="020B0604030504040204" pitchFamily="34" charset="0"/>
                <a:ea typeface="Verdana" panose="020B0604030504040204" pitchFamily="34" charset="0"/>
              </a:rPr>
              <a:t>n approximate refurbishment cost based on the prices of spare 				parts and labor costs associated is calculated</a:t>
            </a:r>
            <a:endParaRPr lang="en-US" sz="1200" b="1" spc="15"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spc="15" dirty="0">
                <a:solidFill>
                  <a:schemeClr val="accent5">
                    <a:lumMod val="75000"/>
                  </a:schemeClr>
                </a:solidFill>
                <a:latin typeface="Verdana"/>
                <a:cs typeface="Verdana"/>
              </a:rPr>
              <a:t>Ex_Showroom_Price: </a:t>
            </a:r>
            <a:r>
              <a:rPr lang="en-US" sz="1200" b="1" i="0" dirty="0">
                <a:solidFill>
                  <a:schemeClr val="accent5">
                    <a:lumMod val="75000"/>
                  </a:schemeClr>
                </a:solidFill>
                <a:effectLst/>
                <a:latin typeface="Verdana" panose="020B0604030504040204" pitchFamily="34" charset="0"/>
                <a:ea typeface="Verdana" panose="020B0604030504040204" pitchFamily="34" charset="0"/>
              </a:rPr>
              <a:t>It consists of all charges including manufacturing, transport, 				         dealer’s margin, pre-delivery inspection (PDI) costs and 					         the GST levied on the car</a:t>
            </a:r>
            <a:endParaRPr lang="en-US" sz="1200" b="1" spc="15"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On_Road Price: </a:t>
            </a:r>
            <a:r>
              <a:rPr lang="en-US" sz="1200" b="1" i="0" dirty="0">
                <a:solidFill>
                  <a:schemeClr val="accent5">
                    <a:lumMod val="75000"/>
                  </a:schemeClr>
                </a:solidFill>
                <a:effectLst/>
                <a:latin typeface="Verdana" panose="020B0604030504040204" pitchFamily="34" charset="0"/>
                <a:ea typeface="Verdana" panose="020B0604030504040204" pitchFamily="34" charset="0"/>
              </a:rPr>
              <a:t>Ex-showroom price + RTO road tax + Insurance + </a:t>
            </a:r>
            <a:r>
              <a:rPr lang="en-US" sz="1200" b="1" i="0" dirty="0" err="1">
                <a:solidFill>
                  <a:schemeClr val="accent5">
                    <a:lumMod val="75000"/>
                  </a:schemeClr>
                </a:solidFill>
                <a:effectLst/>
                <a:latin typeface="Verdana" panose="020B0604030504040204" pitchFamily="34" charset="0"/>
                <a:ea typeface="Verdana" panose="020B0604030504040204" pitchFamily="34" charset="0"/>
              </a:rPr>
              <a:t>Fastag&amp;Number</a:t>
            </a:r>
            <a:r>
              <a:rPr lang="en-US" sz="1200" b="1" i="0" dirty="0">
                <a:solidFill>
                  <a:schemeClr val="accent5">
                    <a:lumMod val="75000"/>
                  </a:schemeClr>
                </a:solidFill>
                <a:effectLst/>
                <a:latin typeface="Verdana" panose="020B0604030504040204" pitchFamily="34" charset="0"/>
                <a:ea typeface="Verdana" panose="020B0604030504040204" pitchFamily="34" charset="0"/>
              </a:rPr>
              <a:t> plate</a:t>
            </a:r>
            <a:endParaRPr lang="en-US" sz="1200" b="1" dirty="0">
              <a:solidFill>
                <a:schemeClr val="accent5">
                  <a:lumMod val="75000"/>
                </a:schemeClr>
              </a:solidFill>
              <a:latin typeface="Verdana" panose="020B0604030504040204" pitchFamily="34" charset="0"/>
              <a:ea typeface="Verdana" panose="020B0604030504040204" pitchFamily="34" charset="0"/>
              <a:cs typeface="Verdana"/>
            </a:endParaRPr>
          </a:p>
          <a:p>
            <a:pPr marL="376555" indent="-317500">
              <a:lnSpc>
                <a:spcPct val="100000"/>
              </a:lnSpc>
              <a:spcBef>
                <a:spcPts val="250"/>
              </a:spcBef>
              <a:buFont typeface="Times New Roman"/>
              <a:buChar char="●"/>
              <a:tabLst>
                <a:tab pos="376555" algn="l"/>
                <a:tab pos="377190" algn="l"/>
              </a:tabLst>
            </a:pPr>
            <a:r>
              <a:rPr lang="en-US" sz="2000" dirty="0">
                <a:solidFill>
                  <a:schemeClr val="accent5">
                    <a:lumMod val="75000"/>
                  </a:schemeClr>
                </a:solidFill>
                <a:latin typeface="Verdana"/>
                <a:cs typeface="Verdana"/>
              </a:rPr>
              <a:t>Original_Price: </a:t>
            </a:r>
            <a:r>
              <a:rPr lang="en-US" sz="1200" b="1" dirty="0">
                <a:solidFill>
                  <a:schemeClr val="accent5">
                    <a:lumMod val="75000"/>
                  </a:schemeClr>
                </a:solidFill>
                <a:latin typeface="Verdana"/>
                <a:cs typeface="Verdana"/>
              </a:rPr>
              <a:t>The price that you see of your car on CARS24 Website.</a:t>
            </a:r>
            <a:endParaRPr lang="en-US" sz="2000" dirty="0">
              <a:solidFill>
                <a:schemeClr val="accent5">
                  <a:lumMod val="75000"/>
                </a:schemeClr>
              </a:solidFill>
              <a:latin typeface="Verdana"/>
              <a:cs typeface="Verdana"/>
            </a:endParaRPr>
          </a:p>
          <a:p>
            <a:pPr marL="59055" lvl="1">
              <a:spcBef>
                <a:spcPts val="250"/>
              </a:spcBef>
              <a:tabLst>
                <a:tab pos="376555" algn="l"/>
                <a:tab pos="377190" algn="l"/>
              </a:tabLst>
            </a:pPr>
            <a:r>
              <a:rPr lang="en-US" sz="2000" spc="-15" dirty="0">
                <a:solidFill>
                  <a:schemeClr val="accent5">
                    <a:lumMod val="75000"/>
                  </a:schemeClr>
                </a:solidFill>
                <a:latin typeface="Verdana"/>
                <a:cs typeface="Verdana"/>
              </a:rPr>
              <a:t>							</a:t>
            </a:r>
            <a:r>
              <a:rPr sz="2000" spc="-15" dirty="0">
                <a:solidFill>
                  <a:srgbClr val="C00000"/>
                </a:solidFill>
                <a:latin typeface="Verdana"/>
                <a:cs typeface="Verdana"/>
              </a:rPr>
              <a:t>S</a:t>
            </a:r>
            <a:r>
              <a:rPr sz="2000" spc="-25" dirty="0">
                <a:solidFill>
                  <a:srgbClr val="C00000"/>
                </a:solidFill>
                <a:latin typeface="Verdana"/>
                <a:cs typeface="Verdana"/>
              </a:rPr>
              <a:t>h</a:t>
            </a:r>
            <a:r>
              <a:rPr sz="2000" spc="30" dirty="0">
                <a:solidFill>
                  <a:srgbClr val="C00000"/>
                </a:solidFill>
                <a:latin typeface="Verdana"/>
                <a:cs typeface="Verdana"/>
              </a:rPr>
              <a:t>a</a:t>
            </a:r>
            <a:r>
              <a:rPr sz="2000" spc="25" dirty="0">
                <a:solidFill>
                  <a:srgbClr val="C00000"/>
                </a:solidFill>
                <a:latin typeface="Verdana"/>
                <a:cs typeface="Verdana"/>
              </a:rPr>
              <a:t>p</a:t>
            </a:r>
            <a:r>
              <a:rPr sz="2000" spc="15" dirty="0">
                <a:solidFill>
                  <a:srgbClr val="C00000"/>
                </a:solidFill>
                <a:latin typeface="Verdana"/>
                <a:cs typeface="Verdana"/>
              </a:rPr>
              <a:t>e</a:t>
            </a:r>
            <a:r>
              <a:rPr sz="2000" spc="-130" dirty="0">
                <a:solidFill>
                  <a:srgbClr val="C00000"/>
                </a:solidFill>
                <a:latin typeface="Verdana"/>
                <a:cs typeface="Verdana"/>
              </a:rPr>
              <a:t> </a:t>
            </a:r>
            <a:r>
              <a:rPr sz="2000" spc="20" dirty="0">
                <a:solidFill>
                  <a:srgbClr val="C00000"/>
                </a:solidFill>
                <a:latin typeface="Verdana"/>
                <a:cs typeface="Verdana"/>
              </a:rPr>
              <a:t>o</a:t>
            </a:r>
            <a:r>
              <a:rPr sz="2000" spc="-20" dirty="0">
                <a:solidFill>
                  <a:srgbClr val="C00000"/>
                </a:solidFill>
                <a:latin typeface="Verdana"/>
                <a:cs typeface="Verdana"/>
              </a:rPr>
              <a:t>f</a:t>
            </a:r>
            <a:r>
              <a:rPr sz="2000" spc="-145" dirty="0">
                <a:solidFill>
                  <a:srgbClr val="C00000"/>
                </a:solidFill>
                <a:latin typeface="Verdana"/>
                <a:cs typeface="Verdana"/>
              </a:rPr>
              <a:t> </a:t>
            </a:r>
            <a:r>
              <a:rPr sz="2000" spc="30" dirty="0">
                <a:solidFill>
                  <a:srgbClr val="C00000"/>
                </a:solidFill>
                <a:latin typeface="Verdana"/>
                <a:cs typeface="Verdana"/>
              </a:rPr>
              <a:t>Dat</a:t>
            </a:r>
            <a:r>
              <a:rPr sz="2000" spc="-30" dirty="0">
                <a:solidFill>
                  <a:srgbClr val="C00000"/>
                </a:solidFill>
                <a:latin typeface="Verdana"/>
                <a:cs typeface="Verdana"/>
              </a:rPr>
              <a:t>a</a:t>
            </a:r>
            <a:r>
              <a:rPr sz="2000" spc="-35" dirty="0">
                <a:solidFill>
                  <a:srgbClr val="C00000"/>
                </a:solidFill>
                <a:latin typeface="Verdana"/>
                <a:cs typeface="Verdana"/>
              </a:rPr>
              <a:t>s</a:t>
            </a:r>
            <a:r>
              <a:rPr sz="2000" spc="15" dirty="0">
                <a:solidFill>
                  <a:srgbClr val="C00000"/>
                </a:solidFill>
                <a:latin typeface="Verdana"/>
                <a:cs typeface="Verdana"/>
              </a:rPr>
              <a:t>et</a:t>
            </a:r>
            <a:r>
              <a:rPr sz="2000" spc="-150" dirty="0">
                <a:solidFill>
                  <a:srgbClr val="C00000"/>
                </a:solidFill>
                <a:latin typeface="Verdana"/>
                <a:cs typeface="Verdana"/>
              </a:rPr>
              <a:t> </a:t>
            </a:r>
            <a:r>
              <a:rPr sz="2000" spc="-100" dirty="0">
                <a:solidFill>
                  <a:srgbClr val="C00000"/>
                </a:solidFill>
                <a:latin typeface="Verdana"/>
                <a:cs typeface="Verdana"/>
              </a:rPr>
              <a:t>-</a:t>
            </a:r>
            <a:r>
              <a:rPr sz="2000" spc="-130" dirty="0">
                <a:solidFill>
                  <a:srgbClr val="C00000"/>
                </a:solidFill>
                <a:latin typeface="Verdana"/>
                <a:cs typeface="Verdana"/>
              </a:rPr>
              <a:t> </a:t>
            </a:r>
            <a:r>
              <a:rPr sz="2000" spc="-175" dirty="0">
                <a:solidFill>
                  <a:srgbClr val="C00000"/>
                </a:solidFill>
                <a:latin typeface="Verdana"/>
                <a:cs typeface="Verdana"/>
              </a:rPr>
              <a:t>(</a:t>
            </a:r>
            <a:r>
              <a:rPr lang="en-US" sz="2000" spc="-175" dirty="0">
                <a:solidFill>
                  <a:srgbClr val="C00000"/>
                </a:solidFill>
                <a:latin typeface="Verdana"/>
                <a:cs typeface="Verdana"/>
              </a:rPr>
              <a:t>5074</a:t>
            </a:r>
            <a:r>
              <a:rPr sz="2000" spc="-215" dirty="0">
                <a:solidFill>
                  <a:srgbClr val="C00000"/>
                </a:solidFill>
                <a:latin typeface="Verdana"/>
                <a:cs typeface="Verdana"/>
              </a:rPr>
              <a:t>,</a:t>
            </a:r>
            <a:r>
              <a:rPr sz="2000" spc="-155" dirty="0">
                <a:solidFill>
                  <a:srgbClr val="C00000"/>
                </a:solidFill>
                <a:latin typeface="Verdana"/>
                <a:cs typeface="Verdana"/>
              </a:rPr>
              <a:t> </a:t>
            </a:r>
            <a:r>
              <a:rPr lang="en-US" sz="2000" spc="-135" dirty="0">
                <a:solidFill>
                  <a:srgbClr val="C00000"/>
                </a:solidFill>
                <a:latin typeface="Verdana"/>
                <a:cs typeface="Verdana"/>
              </a:rPr>
              <a:t>17</a:t>
            </a:r>
            <a:r>
              <a:rPr sz="2000" spc="-135" dirty="0">
                <a:solidFill>
                  <a:srgbClr val="C00000"/>
                </a:solidFill>
                <a:latin typeface="Verdana"/>
                <a:cs typeface="Verdana"/>
              </a:rPr>
              <a:t>)</a:t>
            </a:r>
            <a:endParaRPr sz="2000" dirty="0">
              <a:solidFill>
                <a:srgbClr val="C00000"/>
              </a:solidFill>
              <a:latin typeface="Verdana"/>
              <a:cs typeface="Verdana"/>
            </a:endParaRPr>
          </a:p>
        </p:txBody>
      </p:sp>
    </p:spTree>
    <p:extLst>
      <p:ext uri="{BB962C8B-B14F-4D97-AF65-F5344CB8AC3E}">
        <p14:creationId xmlns:p14="http://schemas.microsoft.com/office/powerpoint/2010/main" val="111679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18" y="102559"/>
            <a:ext cx="1187051" cy="411359"/>
          </a:xfrm>
          <a:prstGeom prst="rect">
            <a:avLst/>
          </a:prstGeom>
          <a:noFill/>
          <a:ln>
            <a:noFill/>
          </a:ln>
        </p:spPr>
      </p:pic>
      <p:sp>
        <p:nvSpPr>
          <p:cNvPr id="17" name="object 2">
            <a:extLst>
              <a:ext uri="{FF2B5EF4-FFF2-40B4-BE49-F238E27FC236}">
                <a16:creationId xmlns:a16="http://schemas.microsoft.com/office/drawing/2014/main" id="{1DCBB56B-9E0F-7615-1F57-DB554FEBAB9A}"/>
              </a:ext>
            </a:extLst>
          </p:cNvPr>
          <p:cNvSpPr txBox="1">
            <a:spLocks/>
          </p:cNvSpPr>
          <p:nvPr/>
        </p:nvSpPr>
        <p:spPr>
          <a:xfrm>
            <a:off x="42287" y="266407"/>
            <a:ext cx="6013280" cy="746999"/>
          </a:xfrm>
          <a:prstGeom prst="rect">
            <a:avLst/>
          </a:prstGeom>
        </p:spPr>
        <p:txBody>
          <a:bodyPr vert="horz" wrap="square" lIns="0" tIns="13017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25"/>
              </a:spcBef>
            </a:pPr>
            <a:r>
              <a:rPr lang="en-US" sz="4000" spc="80" dirty="0">
                <a:solidFill>
                  <a:srgbClr val="C00000"/>
                </a:solidFill>
                <a:latin typeface="Algerian" panose="04020705040A02060702" pitchFamily="82" charset="0"/>
                <a:ea typeface="Verdana" panose="020B0604030504040204" pitchFamily="34" charset="0"/>
              </a:rPr>
              <a:t>Data</a:t>
            </a:r>
            <a:r>
              <a:rPr lang="en-US" sz="4000" spc="-60" dirty="0">
                <a:solidFill>
                  <a:srgbClr val="C00000"/>
                </a:solidFill>
                <a:latin typeface="Algerian" panose="04020705040A02060702" pitchFamily="82" charset="0"/>
                <a:ea typeface="Verdana" panose="020B0604030504040204" pitchFamily="34" charset="0"/>
              </a:rPr>
              <a:t> </a:t>
            </a:r>
            <a:r>
              <a:rPr lang="en-US" sz="4000" spc="105" dirty="0">
                <a:solidFill>
                  <a:srgbClr val="C00000"/>
                </a:solidFill>
                <a:latin typeface="Algerian" panose="04020705040A02060702" pitchFamily="82" charset="0"/>
                <a:ea typeface="Verdana" panose="020B0604030504040204" pitchFamily="34" charset="0"/>
              </a:rPr>
              <a:t>Pre-processing</a:t>
            </a:r>
            <a:endParaRPr lang="en-US" sz="4000" dirty="0">
              <a:solidFill>
                <a:srgbClr val="C00000"/>
              </a:solidFill>
              <a:latin typeface="Algerian" panose="04020705040A02060702" pitchFamily="82" charset="0"/>
              <a:ea typeface="Verdana" panose="020B0604030504040204" pitchFamily="34" charset="0"/>
            </a:endParaRPr>
          </a:p>
        </p:txBody>
      </p:sp>
      <p:pic>
        <p:nvPicPr>
          <p:cNvPr id="5" name="Picture 4">
            <a:extLst>
              <a:ext uri="{FF2B5EF4-FFF2-40B4-BE49-F238E27FC236}">
                <a16:creationId xmlns:a16="http://schemas.microsoft.com/office/drawing/2014/main" id="{CDDAF793-55AC-A4CF-3E80-EF2E8946101C}"/>
              </a:ext>
            </a:extLst>
          </p:cNvPr>
          <p:cNvPicPr>
            <a:picLocks noChangeAspect="1"/>
          </p:cNvPicPr>
          <p:nvPr/>
        </p:nvPicPr>
        <p:blipFill>
          <a:blip r:embed="rId4"/>
          <a:stretch>
            <a:fillRect/>
          </a:stretch>
        </p:blipFill>
        <p:spPr>
          <a:xfrm>
            <a:off x="42287" y="1123362"/>
            <a:ext cx="2784889" cy="1269789"/>
          </a:xfrm>
          <a:prstGeom prst="rect">
            <a:avLst/>
          </a:prstGeom>
        </p:spPr>
      </p:pic>
      <p:pic>
        <p:nvPicPr>
          <p:cNvPr id="7" name="Picture 6">
            <a:extLst>
              <a:ext uri="{FF2B5EF4-FFF2-40B4-BE49-F238E27FC236}">
                <a16:creationId xmlns:a16="http://schemas.microsoft.com/office/drawing/2014/main" id="{ED8A496E-0CFD-466B-D6DF-D209A4938A97}"/>
              </a:ext>
            </a:extLst>
          </p:cNvPr>
          <p:cNvPicPr>
            <a:picLocks noChangeAspect="1"/>
          </p:cNvPicPr>
          <p:nvPr/>
        </p:nvPicPr>
        <p:blipFill>
          <a:blip r:embed="rId5"/>
          <a:stretch>
            <a:fillRect/>
          </a:stretch>
        </p:blipFill>
        <p:spPr>
          <a:xfrm>
            <a:off x="38105" y="2421321"/>
            <a:ext cx="3354056" cy="457264"/>
          </a:xfrm>
          <a:prstGeom prst="rect">
            <a:avLst/>
          </a:prstGeom>
        </p:spPr>
      </p:pic>
      <p:pic>
        <p:nvPicPr>
          <p:cNvPr id="9" name="Picture 8">
            <a:extLst>
              <a:ext uri="{FF2B5EF4-FFF2-40B4-BE49-F238E27FC236}">
                <a16:creationId xmlns:a16="http://schemas.microsoft.com/office/drawing/2014/main" id="{B28DC738-9E43-781C-E559-4969197F5820}"/>
              </a:ext>
            </a:extLst>
          </p:cNvPr>
          <p:cNvPicPr>
            <a:picLocks noChangeAspect="1"/>
          </p:cNvPicPr>
          <p:nvPr/>
        </p:nvPicPr>
        <p:blipFill>
          <a:blip r:embed="rId6"/>
          <a:stretch>
            <a:fillRect/>
          </a:stretch>
        </p:blipFill>
        <p:spPr>
          <a:xfrm>
            <a:off x="3400595" y="1031139"/>
            <a:ext cx="4096139" cy="362001"/>
          </a:xfrm>
          <a:prstGeom prst="rect">
            <a:avLst/>
          </a:prstGeom>
        </p:spPr>
      </p:pic>
      <p:pic>
        <p:nvPicPr>
          <p:cNvPr id="11" name="Picture 10">
            <a:extLst>
              <a:ext uri="{FF2B5EF4-FFF2-40B4-BE49-F238E27FC236}">
                <a16:creationId xmlns:a16="http://schemas.microsoft.com/office/drawing/2014/main" id="{16E4462E-B7AD-C934-87AE-EEA200E92925}"/>
              </a:ext>
            </a:extLst>
          </p:cNvPr>
          <p:cNvPicPr>
            <a:picLocks noChangeAspect="1"/>
          </p:cNvPicPr>
          <p:nvPr/>
        </p:nvPicPr>
        <p:blipFill>
          <a:blip r:embed="rId7"/>
          <a:stretch>
            <a:fillRect/>
          </a:stretch>
        </p:blipFill>
        <p:spPr>
          <a:xfrm>
            <a:off x="8414" y="2829002"/>
            <a:ext cx="2353003" cy="599998"/>
          </a:xfrm>
          <a:prstGeom prst="rect">
            <a:avLst/>
          </a:prstGeom>
        </p:spPr>
      </p:pic>
      <p:pic>
        <p:nvPicPr>
          <p:cNvPr id="13" name="Picture 12">
            <a:extLst>
              <a:ext uri="{FF2B5EF4-FFF2-40B4-BE49-F238E27FC236}">
                <a16:creationId xmlns:a16="http://schemas.microsoft.com/office/drawing/2014/main" id="{4D21F2D9-2F25-8B9A-C3B0-DBFBD1675414}"/>
              </a:ext>
            </a:extLst>
          </p:cNvPr>
          <p:cNvPicPr>
            <a:picLocks noChangeAspect="1"/>
          </p:cNvPicPr>
          <p:nvPr/>
        </p:nvPicPr>
        <p:blipFill>
          <a:blip r:embed="rId8"/>
          <a:stretch>
            <a:fillRect/>
          </a:stretch>
        </p:blipFill>
        <p:spPr>
          <a:xfrm>
            <a:off x="3419762" y="1390681"/>
            <a:ext cx="5522940" cy="385603"/>
          </a:xfrm>
          <a:prstGeom prst="rect">
            <a:avLst/>
          </a:prstGeom>
        </p:spPr>
      </p:pic>
      <p:pic>
        <p:nvPicPr>
          <p:cNvPr id="15" name="Picture 14">
            <a:extLst>
              <a:ext uri="{FF2B5EF4-FFF2-40B4-BE49-F238E27FC236}">
                <a16:creationId xmlns:a16="http://schemas.microsoft.com/office/drawing/2014/main" id="{E723A7BC-261F-9EBE-B234-BF20265364C4}"/>
              </a:ext>
            </a:extLst>
          </p:cNvPr>
          <p:cNvPicPr>
            <a:picLocks noChangeAspect="1"/>
          </p:cNvPicPr>
          <p:nvPr/>
        </p:nvPicPr>
        <p:blipFill>
          <a:blip r:embed="rId9"/>
          <a:stretch>
            <a:fillRect/>
          </a:stretch>
        </p:blipFill>
        <p:spPr>
          <a:xfrm>
            <a:off x="3392161" y="1750708"/>
            <a:ext cx="5882468" cy="1636310"/>
          </a:xfrm>
          <a:prstGeom prst="rect">
            <a:avLst/>
          </a:prstGeom>
        </p:spPr>
      </p:pic>
      <p:pic>
        <p:nvPicPr>
          <p:cNvPr id="19" name="Picture 18">
            <a:extLst>
              <a:ext uri="{FF2B5EF4-FFF2-40B4-BE49-F238E27FC236}">
                <a16:creationId xmlns:a16="http://schemas.microsoft.com/office/drawing/2014/main" id="{74C72607-9B8E-126B-7362-95CFE19F2180}"/>
              </a:ext>
            </a:extLst>
          </p:cNvPr>
          <p:cNvPicPr>
            <a:picLocks noChangeAspect="1"/>
          </p:cNvPicPr>
          <p:nvPr/>
        </p:nvPicPr>
        <p:blipFill>
          <a:blip r:embed="rId10"/>
          <a:stretch>
            <a:fillRect/>
          </a:stretch>
        </p:blipFill>
        <p:spPr>
          <a:xfrm>
            <a:off x="130629" y="3582955"/>
            <a:ext cx="9144000" cy="3275045"/>
          </a:xfrm>
          <a:prstGeom prst="rect">
            <a:avLst/>
          </a:prstGeom>
        </p:spPr>
      </p:pic>
    </p:spTree>
    <p:extLst>
      <p:ext uri="{BB962C8B-B14F-4D97-AF65-F5344CB8AC3E}">
        <p14:creationId xmlns:p14="http://schemas.microsoft.com/office/powerpoint/2010/main" val="2508014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3" name="Google Shape;333;p1"/>
          <p:cNvPicPr preferRelativeResize="0"/>
          <p:nvPr/>
        </p:nvPicPr>
        <p:blipFill rotWithShape="1">
          <a:blip r:embed="rId3">
            <a:alphaModFix/>
          </a:blip>
          <a:srcRect/>
          <a:stretch/>
        </p:blipFill>
        <p:spPr>
          <a:xfrm>
            <a:off x="7961318" y="102559"/>
            <a:ext cx="1187051" cy="411359"/>
          </a:xfrm>
          <a:prstGeom prst="rect">
            <a:avLst/>
          </a:prstGeom>
          <a:noFill/>
          <a:ln>
            <a:noFill/>
          </a:ln>
        </p:spPr>
      </p:pic>
      <p:sp>
        <p:nvSpPr>
          <p:cNvPr id="17" name="object 2">
            <a:extLst>
              <a:ext uri="{FF2B5EF4-FFF2-40B4-BE49-F238E27FC236}">
                <a16:creationId xmlns:a16="http://schemas.microsoft.com/office/drawing/2014/main" id="{1DCBB56B-9E0F-7615-1F57-DB554FEBAB9A}"/>
              </a:ext>
            </a:extLst>
          </p:cNvPr>
          <p:cNvSpPr txBox="1">
            <a:spLocks/>
          </p:cNvSpPr>
          <p:nvPr/>
        </p:nvSpPr>
        <p:spPr>
          <a:xfrm>
            <a:off x="42287" y="266407"/>
            <a:ext cx="6013280" cy="746999"/>
          </a:xfrm>
          <a:prstGeom prst="rect">
            <a:avLst/>
          </a:prstGeom>
        </p:spPr>
        <p:txBody>
          <a:bodyPr vert="horz" wrap="square" lIns="0" tIns="13017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25"/>
              </a:spcBef>
            </a:pPr>
            <a:r>
              <a:rPr lang="en-US" sz="4000" spc="80" dirty="0">
                <a:solidFill>
                  <a:srgbClr val="C00000"/>
                </a:solidFill>
                <a:latin typeface="Algerian" panose="04020705040A02060702" pitchFamily="82" charset="0"/>
                <a:ea typeface="Verdana" panose="020B0604030504040204" pitchFamily="34" charset="0"/>
              </a:rPr>
              <a:t>Data</a:t>
            </a:r>
            <a:r>
              <a:rPr lang="en-US" sz="4000" spc="-60" dirty="0">
                <a:solidFill>
                  <a:srgbClr val="C00000"/>
                </a:solidFill>
                <a:latin typeface="Algerian" panose="04020705040A02060702" pitchFamily="82" charset="0"/>
                <a:ea typeface="Verdana" panose="020B0604030504040204" pitchFamily="34" charset="0"/>
              </a:rPr>
              <a:t> </a:t>
            </a:r>
            <a:r>
              <a:rPr lang="en-US" sz="4000" spc="105" dirty="0">
                <a:solidFill>
                  <a:srgbClr val="C00000"/>
                </a:solidFill>
                <a:latin typeface="Algerian" panose="04020705040A02060702" pitchFamily="82" charset="0"/>
                <a:ea typeface="Verdana" panose="020B0604030504040204" pitchFamily="34" charset="0"/>
              </a:rPr>
              <a:t>Pre-processing</a:t>
            </a:r>
            <a:endParaRPr lang="en-US" sz="4000" dirty="0">
              <a:solidFill>
                <a:srgbClr val="C00000"/>
              </a:solidFill>
              <a:latin typeface="Algerian" panose="04020705040A02060702" pitchFamily="82" charset="0"/>
              <a:ea typeface="Verdana" panose="020B0604030504040204" pitchFamily="34" charset="0"/>
            </a:endParaRPr>
          </a:p>
        </p:txBody>
      </p:sp>
      <p:pic>
        <p:nvPicPr>
          <p:cNvPr id="3" name="Picture 2">
            <a:extLst>
              <a:ext uri="{FF2B5EF4-FFF2-40B4-BE49-F238E27FC236}">
                <a16:creationId xmlns:a16="http://schemas.microsoft.com/office/drawing/2014/main" id="{DF7ADEBC-9CFD-EA36-3CFB-0432B053DA2E}"/>
              </a:ext>
            </a:extLst>
          </p:cNvPr>
          <p:cNvPicPr>
            <a:picLocks noChangeAspect="1"/>
          </p:cNvPicPr>
          <p:nvPr/>
        </p:nvPicPr>
        <p:blipFill>
          <a:blip r:embed="rId4"/>
          <a:stretch>
            <a:fillRect/>
          </a:stretch>
        </p:blipFill>
        <p:spPr>
          <a:xfrm>
            <a:off x="42287" y="1013406"/>
            <a:ext cx="3517783" cy="2140341"/>
          </a:xfrm>
          <a:prstGeom prst="rect">
            <a:avLst/>
          </a:prstGeom>
        </p:spPr>
      </p:pic>
      <p:pic>
        <p:nvPicPr>
          <p:cNvPr id="6" name="Picture 5">
            <a:extLst>
              <a:ext uri="{FF2B5EF4-FFF2-40B4-BE49-F238E27FC236}">
                <a16:creationId xmlns:a16="http://schemas.microsoft.com/office/drawing/2014/main" id="{0F5134CB-8477-8492-F41D-015213277677}"/>
              </a:ext>
            </a:extLst>
          </p:cNvPr>
          <p:cNvPicPr>
            <a:picLocks noChangeAspect="1"/>
          </p:cNvPicPr>
          <p:nvPr/>
        </p:nvPicPr>
        <p:blipFill>
          <a:blip r:embed="rId5"/>
          <a:stretch>
            <a:fillRect/>
          </a:stretch>
        </p:blipFill>
        <p:spPr>
          <a:xfrm>
            <a:off x="3941380" y="961597"/>
            <a:ext cx="5463878" cy="1557664"/>
          </a:xfrm>
          <a:prstGeom prst="rect">
            <a:avLst/>
          </a:prstGeom>
        </p:spPr>
      </p:pic>
      <p:pic>
        <p:nvPicPr>
          <p:cNvPr id="10" name="Picture 9">
            <a:extLst>
              <a:ext uri="{FF2B5EF4-FFF2-40B4-BE49-F238E27FC236}">
                <a16:creationId xmlns:a16="http://schemas.microsoft.com/office/drawing/2014/main" id="{EE400ABF-3AD6-334F-5E09-BA2348D50A2D}"/>
              </a:ext>
            </a:extLst>
          </p:cNvPr>
          <p:cNvPicPr>
            <a:picLocks noChangeAspect="1"/>
          </p:cNvPicPr>
          <p:nvPr/>
        </p:nvPicPr>
        <p:blipFill>
          <a:blip r:embed="rId6"/>
          <a:stretch>
            <a:fillRect/>
          </a:stretch>
        </p:blipFill>
        <p:spPr>
          <a:xfrm>
            <a:off x="3941380" y="2533610"/>
            <a:ext cx="5749127" cy="769429"/>
          </a:xfrm>
          <a:prstGeom prst="rect">
            <a:avLst/>
          </a:prstGeom>
        </p:spPr>
      </p:pic>
      <p:pic>
        <p:nvPicPr>
          <p:cNvPr id="14" name="Picture 13">
            <a:extLst>
              <a:ext uri="{FF2B5EF4-FFF2-40B4-BE49-F238E27FC236}">
                <a16:creationId xmlns:a16="http://schemas.microsoft.com/office/drawing/2014/main" id="{ED2E88CD-FC12-A366-6DDC-6C5DDAA8FA43}"/>
              </a:ext>
            </a:extLst>
          </p:cNvPr>
          <p:cNvPicPr>
            <a:picLocks noChangeAspect="1"/>
          </p:cNvPicPr>
          <p:nvPr/>
        </p:nvPicPr>
        <p:blipFill>
          <a:blip r:embed="rId7"/>
          <a:stretch>
            <a:fillRect/>
          </a:stretch>
        </p:blipFill>
        <p:spPr>
          <a:xfrm>
            <a:off x="42287" y="3237722"/>
            <a:ext cx="9144000" cy="3544191"/>
          </a:xfrm>
          <a:prstGeom prst="rect">
            <a:avLst/>
          </a:prstGeom>
        </p:spPr>
      </p:pic>
    </p:spTree>
    <p:extLst>
      <p:ext uri="{BB962C8B-B14F-4D97-AF65-F5344CB8AC3E}">
        <p14:creationId xmlns:p14="http://schemas.microsoft.com/office/powerpoint/2010/main" val="3494791258"/>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1271</TotalTime>
  <Words>1436</Words>
  <Application>Microsoft Office PowerPoint</Application>
  <PresentationFormat>On-screen Show (4:3)</PresentationFormat>
  <Paragraphs>154</Paragraphs>
  <Slides>46</Slides>
  <Notes>46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Verdana</vt:lpstr>
      <vt:lpstr>Arial Black</vt:lpstr>
      <vt:lpstr>Noto Sans Symbols</vt:lpstr>
      <vt:lpstr>Tahoma</vt:lpstr>
      <vt:lpstr>Century Gothic</vt:lpstr>
      <vt:lpstr>Algerian</vt:lpstr>
      <vt:lpstr>Calibri</vt:lpstr>
      <vt:lpstr>Times New Roman</vt:lpstr>
      <vt:lpstr>Perception</vt:lpstr>
      <vt:lpstr>Custom Design</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Ratan Yadav</cp:lastModifiedBy>
  <cp:revision>73</cp:revision>
  <cp:lastPrinted>2022-12-12T11:16:13Z</cp:lastPrinted>
  <dcterms:created xsi:type="dcterms:W3CDTF">2012-08-17T07:00:49Z</dcterms:created>
  <dcterms:modified xsi:type="dcterms:W3CDTF">2022-12-12T11:39:52Z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